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27"/>
  </p:notesMasterIdLst>
  <p:sldIdLst>
    <p:sldId id="256" r:id="rId5"/>
    <p:sldId id="258" r:id="rId6"/>
    <p:sldId id="314" r:id="rId7"/>
    <p:sldId id="296" r:id="rId8"/>
    <p:sldId id="260" r:id="rId9"/>
    <p:sldId id="268" r:id="rId10"/>
    <p:sldId id="304" r:id="rId11"/>
    <p:sldId id="270" r:id="rId12"/>
    <p:sldId id="269" r:id="rId13"/>
    <p:sldId id="271" r:id="rId14"/>
    <p:sldId id="302" r:id="rId15"/>
    <p:sldId id="299" r:id="rId16"/>
    <p:sldId id="274" r:id="rId17"/>
    <p:sldId id="306" r:id="rId18"/>
    <p:sldId id="301" r:id="rId19"/>
    <p:sldId id="309" r:id="rId20"/>
    <p:sldId id="305" r:id="rId21"/>
    <p:sldId id="310" r:id="rId22"/>
    <p:sldId id="313" r:id="rId23"/>
    <p:sldId id="277" r:id="rId24"/>
    <p:sldId id="275" r:id="rId25"/>
    <p:sldId id="312" r:id="rId26"/>
  </p:sldIdLst>
  <p:sldSz cx="9144000" cy="5143500" type="screen16x9"/>
  <p:notesSz cx="6858000" cy="9144000"/>
  <p:embeddedFontLst>
    <p:embeddedFont>
      <p:font typeface="Anaheim" panose="020B0604020202020204" charset="0"/>
      <p:regular r:id="rId28"/>
    </p:embeddedFont>
    <p:embeddedFont>
      <p:font typeface="Cormorant Garamond" panose="020B0604020202020204" charset="0"/>
      <p:regular r:id="rId29"/>
      <p:bold r:id="rId30"/>
      <p:italic r:id="rId31"/>
      <p:boldItalic r:id="rId32"/>
    </p:embeddedFont>
    <p:embeddedFont>
      <p:font typeface="Open Sans" panose="020B0606030504020204" pitchFamily="34" charset="0"/>
      <p:regular r:id="rId33"/>
      <p:bold r:id="rId34"/>
      <p:italic r:id="rId35"/>
      <p:boldItalic r:id="rId36"/>
    </p:embeddedFont>
    <p:embeddedFont>
      <p:font typeface="Open Sans Light" panose="020B0306030504020204" pitchFamily="34" charset="0"/>
      <p:regular r:id="rId37"/>
      <p: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015A7B-8AEE-3464-4FBB-CCF832E0B9E3}" v="1159" dt="2023-06-23T03:10:10.879"/>
    <p1510:client id="{8E433319-1DBA-5E36-205C-E6F66A1C9289}" v="566" dt="2023-06-22T10:19:05.770"/>
    <p1510:client id="{CB848540-9D72-727B-8FC0-3063083542FF}" v="530" dt="2023-06-22T09:04:30.349"/>
    <p1510:client id="{D9B04B14-4506-4414-8777-49E9D12BCB19}" v="676" dt="2023-06-23T03:21:02.822"/>
  </p1510:revLst>
</p1510:revInfo>
</file>

<file path=ppt/tableStyles.xml><?xml version="1.0" encoding="utf-8"?>
<a:tblStyleLst xmlns:a="http://schemas.openxmlformats.org/drawingml/2006/main" def="{EA63C625-924A-42C2-9139-7D11D5D59C2E}">
  <a:tblStyle styleId="{EA63C625-924A-42C2-9139-7D11D5D59C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CB618FC-320A-42DA-A06C-FB3B6C9AB031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4096d3146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4096d3146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342845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7197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04f468eb89_1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04f468eb89_1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04f468eb89_1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204f468eb89_1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7516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39977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7750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84d99d1a7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84d99d1a7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84d99d1a72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84d99d1a72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793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84d99d1a72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184d99d1a72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84d99d1a72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84d99d1a72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bit.ly/3A1uf1Q" TargetMode="External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bit.ly/2TtBDfr" TargetMode="External"/><Relationship Id="rId4" Type="http://schemas.openxmlformats.org/officeDocument/2006/relationships/hyperlink" Target="http://bit.ly/2TyoMsr" TargetMode="Externa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 amt="35000"/>
          </a:blip>
          <a:srcRect l="596" t="34277" b="34271"/>
          <a:stretch/>
        </p:blipFill>
        <p:spPr>
          <a:xfrm>
            <a:off x="0" y="0"/>
            <a:ext cx="914400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10425" y="1195200"/>
            <a:ext cx="5923200" cy="1798500"/>
          </a:xfrm>
          <a:prstGeom prst="rect">
            <a:avLst/>
          </a:prstGeom>
          <a:effectLst>
            <a:outerShdw blurRad="185738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610400" y="3385500"/>
            <a:ext cx="5923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5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12" name="Google Shape;12;p2"/>
          <p:cNvCxnSpPr/>
          <p:nvPr/>
        </p:nvCxnSpPr>
        <p:spPr>
          <a:xfrm>
            <a:off x="0" y="261013"/>
            <a:ext cx="877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3" name="Google Shape;13;p2"/>
          <p:cNvCxnSpPr/>
          <p:nvPr/>
        </p:nvCxnSpPr>
        <p:spPr>
          <a:xfrm rot="10800000">
            <a:off x="366900" y="4882488"/>
            <a:ext cx="877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49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723000"/>
          </a:xfrm>
          <a:prstGeom prst="rect">
            <a:avLst/>
          </a:prstGeom>
          <a:effectLst>
            <a:outerShdw blurRad="185738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91" name="Google Shape;91;p15"/>
          <p:cNvCxnSpPr/>
          <p:nvPr/>
        </p:nvCxnSpPr>
        <p:spPr>
          <a:xfrm rot="10800000">
            <a:off x="7061700" y="269850"/>
            <a:ext cx="20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723000"/>
          </a:xfrm>
          <a:prstGeom prst="rect">
            <a:avLst/>
          </a:prstGeom>
          <a:effectLst>
            <a:outerShdw blurRad="185738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1"/>
          </p:nvPr>
        </p:nvSpPr>
        <p:spPr>
          <a:xfrm>
            <a:off x="713225" y="1478100"/>
            <a:ext cx="3453600" cy="27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Open Sans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/>
            </a:lvl9pPr>
          </a:lstStyle>
          <a:p>
            <a:endParaRPr/>
          </a:p>
        </p:txBody>
      </p:sp>
      <p:sp>
        <p:nvSpPr>
          <p:cNvPr id="96" name="Google Shape;96;p16"/>
          <p:cNvSpPr txBox="1">
            <a:spLocks noGrp="1"/>
          </p:cNvSpPr>
          <p:nvPr>
            <p:ph type="body" idx="2"/>
          </p:nvPr>
        </p:nvSpPr>
        <p:spPr>
          <a:xfrm>
            <a:off x="4977175" y="1478100"/>
            <a:ext cx="3453600" cy="27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 u="sng"/>
            </a:lvl1pPr>
            <a:lvl2pPr marL="914400" lvl="1" indent="-3048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Open Sans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Open Sans Light"/>
              <a:buChar char="■"/>
              <a:defRPr/>
            </a:lvl9pPr>
          </a:lstStyle>
          <a:p>
            <a:endParaRPr/>
          </a:p>
        </p:txBody>
      </p:sp>
      <p:cxnSp>
        <p:nvCxnSpPr>
          <p:cNvPr id="97" name="Google Shape;97;p16"/>
          <p:cNvCxnSpPr/>
          <p:nvPr/>
        </p:nvCxnSpPr>
        <p:spPr>
          <a:xfrm>
            <a:off x="0" y="269850"/>
            <a:ext cx="351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98" name="Google Shape;98;p16"/>
          <p:cNvCxnSpPr/>
          <p:nvPr/>
        </p:nvCxnSpPr>
        <p:spPr>
          <a:xfrm rot="10800000">
            <a:off x="5630700" y="4873850"/>
            <a:ext cx="351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1"/>
          <p:cNvPicPr preferRelativeResize="0"/>
          <p:nvPr/>
        </p:nvPicPr>
        <p:blipFill rotWithShape="1">
          <a:blip r:embed="rId2">
            <a:alphaModFix amt="35000"/>
          </a:blip>
          <a:srcRect t="34180" b="34180"/>
          <a:stretch/>
        </p:blipFill>
        <p:spPr>
          <a:xfrm>
            <a:off x="25" y="0"/>
            <a:ext cx="91440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723000"/>
          </a:xfrm>
          <a:prstGeom prst="rect">
            <a:avLst/>
          </a:prstGeom>
          <a:effectLst>
            <a:outerShdw blurRad="18573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1"/>
          <p:cNvSpPr txBox="1">
            <a:spLocks noGrp="1"/>
          </p:cNvSpPr>
          <p:nvPr>
            <p:ph type="subTitle" idx="1"/>
          </p:nvPr>
        </p:nvSpPr>
        <p:spPr>
          <a:xfrm>
            <a:off x="716600" y="2627466"/>
            <a:ext cx="2104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21"/>
          <p:cNvSpPr txBox="1">
            <a:spLocks noGrp="1"/>
          </p:cNvSpPr>
          <p:nvPr>
            <p:ph type="subTitle" idx="2"/>
          </p:nvPr>
        </p:nvSpPr>
        <p:spPr>
          <a:xfrm>
            <a:off x="3519728" y="2621103"/>
            <a:ext cx="2104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subTitle" idx="3"/>
          </p:nvPr>
        </p:nvSpPr>
        <p:spPr>
          <a:xfrm>
            <a:off x="6322880" y="2627467"/>
            <a:ext cx="2104500" cy="15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subTitle" idx="4"/>
          </p:nvPr>
        </p:nvSpPr>
        <p:spPr>
          <a:xfrm>
            <a:off x="716600" y="1650288"/>
            <a:ext cx="2104500" cy="807900"/>
          </a:xfrm>
          <a:prstGeom prst="rect">
            <a:avLst/>
          </a:prstGeom>
          <a:effectLst>
            <a:outerShdw blurRad="18573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ubTitle" idx="5"/>
          </p:nvPr>
        </p:nvSpPr>
        <p:spPr>
          <a:xfrm>
            <a:off x="3519731" y="1643925"/>
            <a:ext cx="2104500" cy="807900"/>
          </a:xfrm>
          <a:prstGeom prst="rect">
            <a:avLst/>
          </a:prstGeom>
          <a:effectLst>
            <a:outerShdw blurRad="18573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6"/>
          </p:nvPr>
        </p:nvSpPr>
        <p:spPr>
          <a:xfrm>
            <a:off x="6322880" y="1650288"/>
            <a:ext cx="2104500" cy="807900"/>
          </a:xfrm>
          <a:prstGeom prst="rect">
            <a:avLst/>
          </a:prstGeom>
          <a:effectLst>
            <a:outerShdw blurRad="18573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cxnSp>
        <p:nvCxnSpPr>
          <p:cNvPr id="132" name="Google Shape;132;p21"/>
          <p:cNvCxnSpPr/>
          <p:nvPr/>
        </p:nvCxnSpPr>
        <p:spPr>
          <a:xfrm>
            <a:off x="-10" y="4873838"/>
            <a:ext cx="399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33" name="Google Shape;133;p21"/>
          <p:cNvCxnSpPr/>
          <p:nvPr/>
        </p:nvCxnSpPr>
        <p:spPr>
          <a:xfrm>
            <a:off x="8787315" y="-12"/>
            <a:ext cx="0" cy="196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 rotWithShape="1">
          <a:blip r:embed="rId2">
            <a:alphaModFix amt="40000"/>
          </a:blip>
          <a:srcRect t="34181" b="34178"/>
          <a:stretch/>
        </p:blipFill>
        <p:spPr>
          <a:xfrm>
            <a:off x="0" y="-1"/>
            <a:ext cx="91440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723000"/>
          </a:xfrm>
          <a:prstGeom prst="rect">
            <a:avLst/>
          </a:prstGeom>
          <a:effectLst>
            <a:outerShdw blurRad="185738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2"/>
          <p:cNvSpPr txBox="1">
            <a:spLocks noGrp="1"/>
          </p:cNvSpPr>
          <p:nvPr>
            <p:ph type="subTitle" idx="1"/>
          </p:nvPr>
        </p:nvSpPr>
        <p:spPr>
          <a:xfrm>
            <a:off x="1206425" y="1827410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subTitle" idx="2"/>
          </p:nvPr>
        </p:nvSpPr>
        <p:spPr>
          <a:xfrm>
            <a:off x="5032977" y="1827406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ubTitle" idx="3"/>
          </p:nvPr>
        </p:nvSpPr>
        <p:spPr>
          <a:xfrm>
            <a:off x="1206425" y="3515588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2"/>
          <p:cNvSpPr txBox="1">
            <a:spLocks noGrp="1"/>
          </p:cNvSpPr>
          <p:nvPr>
            <p:ph type="subTitle" idx="4"/>
          </p:nvPr>
        </p:nvSpPr>
        <p:spPr>
          <a:xfrm>
            <a:off x="5032975" y="3515596"/>
            <a:ext cx="2811000" cy="108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2"/>
          <p:cNvSpPr txBox="1">
            <a:spLocks noGrp="1"/>
          </p:cNvSpPr>
          <p:nvPr>
            <p:ph type="subTitle" idx="5"/>
          </p:nvPr>
        </p:nvSpPr>
        <p:spPr>
          <a:xfrm>
            <a:off x="1206424" y="1446654"/>
            <a:ext cx="2811000" cy="377100"/>
          </a:xfrm>
          <a:prstGeom prst="rect">
            <a:avLst/>
          </a:prstGeom>
          <a:effectLst>
            <a:outerShdw blurRad="185738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142" name="Google Shape;142;p22"/>
          <p:cNvSpPr txBox="1">
            <a:spLocks noGrp="1"/>
          </p:cNvSpPr>
          <p:nvPr>
            <p:ph type="subTitle" idx="6"/>
          </p:nvPr>
        </p:nvSpPr>
        <p:spPr>
          <a:xfrm>
            <a:off x="1206424" y="3134907"/>
            <a:ext cx="2811000" cy="377100"/>
          </a:xfrm>
          <a:prstGeom prst="rect">
            <a:avLst/>
          </a:prstGeom>
          <a:effectLst>
            <a:outerShdw blurRad="185738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143" name="Google Shape;143;p22"/>
          <p:cNvSpPr txBox="1">
            <a:spLocks noGrp="1"/>
          </p:cNvSpPr>
          <p:nvPr>
            <p:ph type="subTitle" idx="7"/>
          </p:nvPr>
        </p:nvSpPr>
        <p:spPr>
          <a:xfrm>
            <a:off x="5032950" y="1446650"/>
            <a:ext cx="2811000" cy="377100"/>
          </a:xfrm>
          <a:prstGeom prst="rect">
            <a:avLst/>
          </a:prstGeom>
          <a:effectLst>
            <a:outerShdw blurRad="185738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subTitle" idx="8"/>
          </p:nvPr>
        </p:nvSpPr>
        <p:spPr>
          <a:xfrm>
            <a:off x="5032950" y="3134914"/>
            <a:ext cx="2811000" cy="377100"/>
          </a:xfrm>
          <a:prstGeom prst="rect">
            <a:avLst/>
          </a:prstGeom>
          <a:effectLst>
            <a:outerShdw blurRad="185738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cxnSp>
        <p:nvCxnSpPr>
          <p:cNvPr id="145" name="Google Shape;145;p22"/>
          <p:cNvCxnSpPr/>
          <p:nvPr/>
        </p:nvCxnSpPr>
        <p:spPr>
          <a:xfrm rot="10800000">
            <a:off x="5667900" y="4873850"/>
            <a:ext cx="347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46" name="Google Shape;146;p22"/>
          <p:cNvCxnSpPr/>
          <p:nvPr/>
        </p:nvCxnSpPr>
        <p:spPr>
          <a:xfrm>
            <a:off x="356550" y="0"/>
            <a:ext cx="0" cy="136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3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5400000">
            <a:off x="1998649" y="-2009406"/>
            <a:ext cx="5153801" cy="916232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>
            <a:spLocks noGrp="1"/>
          </p:cNvSpPr>
          <p:nvPr>
            <p:ph type="title"/>
          </p:nvPr>
        </p:nvSpPr>
        <p:spPr>
          <a:xfrm>
            <a:off x="723550" y="445025"/>
            <a:ext cx="7704000" cy="723000"/>
          </a:xfrm>
          <a:prstGeom prst="rect">
            <a:avLst/>
          </a:prstGeom>
          <a:effectLst>
            <a:outerShdw blurRad="200025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subTitle" idx="1"/>
          </p:nvPr>
        </p:nvSpPr>
        <p:spPr>
          <a:xfrm>
            <a:off x="713062" y="1876350"/>
            <a:ext cx="2469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subTitle" idx="2"/>
          </p:nvPr>
        </p:nvSpPr>
        <p:spPr>
          <a:xfrm>
            <a:off x="3282138" y="1876360"/>
            <a:ext cx="25797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ubTitle" idx="3"/>
          </p:nvPr>
        </p:nvSpPr>
        <p:spPr>
          <a:xfrm>
            <a:off x="713062" y="3544702"/>
            <a:ext cx="2469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3"/>
          <p:cNvSpPr txBox="1">
            <a:spLocks noGrp="1"/>
          </p:cNvSpPr>
          <p:nvPr>
            <p:ph type="subTitle" idx="4"/>
          </p:nvPr>
        </p:nvSpPr>
        <p:spPr>
          <a:xfrm>
            <a:off x="3282148" y="3544703"/>
            <a:ext cx="25797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3"/>
          <p:cNvSpPr txBox="1">
            <a:spLocks noGrp="1"/>
          </p:cNvSpPr>
          <p:nvPr>
            <p:ph type="subTitle" idx="5"/>
          </p:nvPr>
        </p:nvSpPr>
        <p:spPr>
          <a:xfrm>
            <a:off x="5961618" y="1876356"/>
            <a:ext cx="2469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3"/>
          <p:cNvSpPr txBox="1">
            <a:spLocks noGrp="1"/>
          </p:cNvSpPr>
          <p:nvPr>
            <p:ph type="subTitle" idx="6"/>
          </p:nvPr>
        </p:nvSpPr>
        <p:spPr>
          <a:xfrm>
            <a:off x="5961636" y="3544702"/>
            <a:ext cx="2469300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3"/>
          <p:cNvSpPr txBox="1">
            <a:spLocks noGrp="1"/>
          </p:cNvSpPr>
          <p:nvPr>
            <p:ph type="subTitle" idx="7"/>
          </p:nvPr>
        </p:nvSpPr>
        <p:spPr>
          <a:xfrm>
            <a:off x="716613" y="1491272"/>
            <a:ext cx="2469300" cy="377100"/>
          </a:xfrm>
          <a:prstGeom prst="rect">
            <a:avLst/>
          </a:prstGeom>
          <a:effectLst>
            <a:outerShdw blurRad="200025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157" name="Google Shape;157;p23"/>
          <p:cNvSpPr txBox="1">
            <a:spLocks noGrp="1"/>
          </p:cNvSpPr>
          <p:nvPr>
            <p:ph type="subTitle" idx="8"/>
          </p:nvPr>
        </p:nvSpPr>
        <p:spPr>
          <a:xfrm>
            <a:off x="3285686" y="1491272"/>
            <a:ext cx="2577300" cy="377100"/>
          </a:xfrm>
          <a:prstGeom prst="rect">
            <a:avLst/>
          </a:prstGeom>
          <a:effectLst>
            <a:outerShdw blurRad="200025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subTitle" idx="9"/>
          </p:nvPr>
        </p:nvSpPr>
        <p:spPr>
          <a:xfrm>
            <a:off x="5961614" y="1491272"/>
            <a:ext cx="2466900" cy="377100"/>
          </a:xfrm>
          <a:prstGeom prst="rect">
            <a:avLst/>
          </a:prstGeom>
          <a:effectLst>
            <a:outerShdw blurRad="200025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159" name="Google Shape;159;p23"/>
          <p:cNvSpPr txBox="1">
            <a:spLocks noGrp="1"/>
          </p:cNvSpPr>
          <p:nvPr>
            <p:ph type="subTitle" idx="13"/>
          </p:nvPr>
        </p:nvSpPr>
        <p:spPr>
          <a:xfrm>
            <a:off x="713063" y="3162110"/>
            <a:ext cx="2469300" cy="377100"/>
          </a:xfrm>
          <a:prstGeom prst="rect">
            <a:avLst/>
          </a:prstGeom>
          <a:effectLst>
            <a:outerShdw blurRad="200025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160" name="Google Shape;160;p23"/>
          <p:cNvSpPr txBox="1">
            <a:spLocks noGrp="1"/>
          </p:cNvSpPr>
          <p:nvPr>
            <p:ph type="subTitle" idx="14"/>
          </p:nvPr>
        </p:nvSpPr>
        <p:spPr>
          <a:xfrm>
            <a:off x="3282137" y="3162108"/>
            <a:ext cx="2577300" cy="377100"/>
          </a:xfrm>
          <a:prstGeom prst="rect">
            <a:avLst/>
          </a:prstGeom>
          <a:effectLst>
            <a:outerShdw blurRad="200025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161" name="Google Shape;161;p23"/>
          <p:cNvSpPr txBox="1">
            <a:spLocks noGrp="1"/>
          </p:cNvSpPr>
          <p:nvPr>
            <p:ph type="subTitle" idx="15"/>
          </p:nvPr>
        </p:nvSpPr>
        <p:spPr>
          <a:xfrm>
            <a:off x="5961614" y="3162104"/>
            <a:ext cx="2469300" cy="377100"/>
          </a:xfrm>
          <a:prstGeom prst="rect">
            <a:avLst/>
          </a:prstGeom>
          <a:effectLst>
            <a:outerShdw blurRad="200025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cxnSp>
        <p:nvCxnSpPr>
          <p:cNvPr id="162" name="Google Shape;162;p23"/>
          <p:cNvCxnSpPr/>
          <p:nvPr/>
        </p:nvCxnSpPr>
        <p:spPr>
          <a:xfrm rot="10800000">
            <a:off x="4273500" y="270300"/>
            <a:ext cx="487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63" name="Google Shape;163;p23"/>
          <p:cNvCxnSpPr/>
          <p:nvPr/>
        </p:nvCxnSpPr>
        <p:spPr>
          <a:xfrm rot="10800000">
            <a:off x="356550" y="2818300"/>
            <a:ext cx="0" cy="234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4"/>
          <p:cNvPicPr preferRelativeResize="0"/>
          <p:nvPr/>
        </p:nvPicPr>
        <p:blipFill rotWithShape="1">
          <a:blip r:embed="rId2">
            <a:alphaModFix amt="40000"/>
          </a:blip>
          <a:srcRect t="42814" b="25544"/>
          <a:stretch/>
        </p:blipFill>
        <p:spPr>
          <a:xfrm>
            <a:off x="0" y="0"/>
            <a:ext cx="9144001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4"/>
          <p:cNvSpPr txBox="1">
            <a:spLocks noGrp="1"/>
          </p:cNvSpPr>
          <p:nvPr>
            <p:ph type="title"/>
          </p:nvPr>
        </p:nvSpPr>
        <p:spPr>
          <a:xfrm>
            <a:off x="2927714" y="539500"/>
            <a:ext cx="3288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4"/>
          <p:cNvSpPr txBox="1">
            <a:spLocks noGrp="1"/>
          </p:cNvSpPr>
          <p:nvPr>
            <p:ph type="subTitle" idx="1"/>
          </p:nvPr>
        </p:nvSpPr>
        <p:spPr>
          <a:xfrm>
            <a:off x="2927686" y="1841450"/>
            <a:ext cx="3288600" cy="9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p24"/>
          <p:cNvSpPr txBox="1"/>
          <p:nvPr/>
        </p:nvSpPr>
        <p:spPr>
          <a:xfrm>
            <a:off x="2927850" y="3454450"/>
            <a:ext cx="3288600" cy="6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000" b="1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0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69" name="Google Shape;169;p24"/>
          <p:cNvCxnSpPr/>
          <p:nvPr/>
        </p:nvCxnSpPr>
        <p:spPr>
          <a:xfrm rot="10800000">
            <a:off x="348375" y="2363700"/>
            <a:ext cx="0" cy="277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70" name="Google Shape;170;p24"/>
          <p:cNvCxnSpPr/>
          <p:nvPr/>
        </p:nvCxnSpPr>
        <p:spPr>
          <a:xfrm>
            <a:off x="8787325" y="0"/>
            <a:ext cx="0" cy="457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5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5400000">
            <a:off x="1997455" y="-2005229"/>
            <a:ext cx="5149100" cy="91539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25"/>
          <p:cNvCxnSpPr/>
          <p:nvPr/>
        </p:nvCxnSpPr>
        <p:spPr>
          <a:xfrm rot="10800000">
            <a:off x="348375" y="2363700"/>
            <a:ext cx="0" cy="277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74" name="Google Shape;174;p25"/>
          <p:cNvCxnSpPr/>
          <p:nvPr/>
        </p:nvCxnSpPr>
        <p:spPr>
          <a:xfrm rot="10800000">
            <a:off x="5667900" y="4873850"/>
            <a:ext cx="3476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1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6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 rot="-5400000">
            <a:off x="2002537" y="-1996211"/>
            <a:ext cx="5138926" cy="913589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Google Shape;177;p26"/>
          <p:cNvCxnSpPr/>
          <p:nvPr/>
        </p:nvCxnSpPr>
        <p:spPr>
          <a:xfrm rot="10800000">
            <a:off x="4273500" y="270300"/>
            <a:ext cx="4870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178" name="Google Shape;178;p26"/>
          <p:cNvCxnSpPr/>
          <p:nvPr/>
        </p:nvCxnSpPr>
        <p:spPr>
          <a:xfrm>
            <a:off x="-10" y="4873838"/>
            <a:ext cx="3990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723000"/>
          </a:xfrm>
          <a:prstGeom prst="rect">
            <a:avLst/>
          </a:prstGeom>
          <a:effectLst>
            <a:outerShdw blurRad="185738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1851150" y="1257088"/>
            <a:ext cx="5441700" cy="31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cxnSp>
        <p:nvCxnSpPr>
          <p:cNvPr id="25" name="Google Shape;25;p4"/>
          <p:cNvCxnSpPr/>
          <p:nvPr/>
        </p:nvCxnSpPr>
        <p:spPr>
          <a:xfrm>
            <a:off x="355265" y="-12"/>
            <a:ext cx="0" cy="290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26" name="Google Shape;26;p4"/>
          <p:cNvCxnSpPr/>
          <p:nvPr/>
        </p:nvCxnSpPr>
        <p:spPr>
          <a:xfrm rot="10800000">
            <a:off x="8787325" y="3964350"/>
            <a:ext cx="0" cy="118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Google Shape;37;p6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11" y="0"/>
            <a:ext cx="9144000" cy="5143492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723000"/>
          </a:xfrm>
          <a:prstGeom prst="rect">
            <a:avLst/>
          </a:prstGeom>
          <a:effectLst>
            <a:outerShdw blurRad="185738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6"/>
          <p:cNvCxnSpPr/>
          <p:nvPr/>
        </p:nvCxnSpPr>
        <p:spPr>
          <a:xfrm>
            <a:off x="361525" y="3675"/>
            <a:ext cx="0" cy="299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oogle Shape;41;p7"/>
          <p:cNvPicPr preferRelativeResize="0"/>
          <p:nvPr/>
        </p:nvPicPr>
        <p:blipFill>
          <a:blip r:embed="rId2">
            <a:alphaModFix amt="34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4903800" cy="628500"/>
          </a:xfrm>
          <a:prstGeom prst="rect">
            <a:avLst/>
          </a:prstGeom>
          <a:effectLst>
            <a:outerShdw blurRad="185738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ubTitle" idx="1"/>
          </p:nvPr>
        </p:nvSpPr>
        <p:spPr>
          <a:xfrm>
            <a:off x="713225" y="1473150"/>
            <a:ext cx="4294800" cy="267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>
            <a:spLocks noGrp="1"/>
          </p:cNvSpPr>
          <p:nvPr>
            <p:ph type="pic" idx="2"/>
          </p:nvPr>
        </p:nvSpPr>
        <p:spPr>
          <a:xfrm>
            <a:off x="5617143" y="0"/>
            <a:ext cx="3526800" cy="5143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45" name="Google Shape;45;p7"/>
          <p:cNvCxnSpPr/>
          <p:nvPr/>
        </p:nvCxnSpPr>
        <p:spPr>
          <a:xfrm rot="10800000">
            <a:off x="3559115" y="4873838"/>
            <a:ext cx="226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46" name="Google Shape;46;p7"/>
          <p:cNvCxnSpPr/>
          <p:nvPr/>
        </p:nvCxnSpPr>
        <p:spPr>
          <a:xfrm>
            <a:off x="355265" y="-12"/>
            <a:ext cx="0" cy="102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8"/>
          <p:cNvPicPr preferRelativeResize="0"/>
          <p:nvPr/>
        </p:nvPicPr>
        <p:blipFill rotWithShape="1">
          <a:blip r:embed="rId2">
            <a:alphaModFix amt="40000"/>
          </a:blip>
          <a:srcRect t="-28" b="68388"/>
          <a:stretch/>
        </p:blipFill>
        <p:spPr>
          <a:xfrm>
            <a:off x="0" y="-1"/>
            <a:ext cx="9144001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Google Shape;51;p9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cxnSp>
        <p:nvCxnSpPr>
          <p:cNvPr id="54" name="Google Shape;54;p9"/>
          <p:cNvCxnSpPr/>
          <p:nvPr/>
        </p:nvCxnSpPr>
        <p:spPr>
          <a:xfrm>
            <a:off x="361525" y="3675"/>
            <a:ext cx="0" cy="299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55" name="Google Shape;55;p9"/>
          <p:cNvCxnSpPr/>
          <p:nvPr/>
        </p:nvCxnSpPr>
        <p:spPr>
          <a:xfrm rot="10800000">
            <a:off x="8787325" y="3273000"/>
            <a:ext cx="0" cy="187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1"/>
          <p:cNvPicPr preferRelativeResize="0"/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1"/>
          <p:cNvSpPr txBox="1">
            <a:spLocks noGrp="1"/>
          </p:cNvSpPr>
          <p:nvPr>
            <p:ph type="title" hasCustomPrompt="1"/>
          </p:nvPr>
        </p:nvSpPr>
        <p:spPr>
          <a:xfrm>
            <a:off x="1977450" y="1697738"/>
            <a:ext cx="5189100" cy="1055100"/>
          </a:xfrm>
          <a:prstGeom prst="rect">
            <a:avLst/>
          </a:prstGeom>
          <a:effectLst>
            <a:outerShdw blurRad="185738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2" name="Google Shape;62;p11"/>
          <p:cNvSpPr txBox="1">
            <a:spLocks noGrp="1"/>
          </p:cNvSpPr>
          <p:nvPr>
            <p:ph type="subTitle" idx="1"/>
          </p:nvPr>
        </p:nvSpPr>
        <p:spPr>
          <a:xfrm>
            <a:off x="1977450" y="3021588"/>
            <a:ext cx="5189100" cy="42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5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63" name="Google Shape;63;p11"/>
          <p:cNvCxnSpPr/>
          <p:nvPr/>
        </p:nvCxnSpPr>
        <p:spPr>
          <a:xfrm>
            <a:off x="0" y="261025"/>
            <a:ext cx="595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64" name="Google Shape;64;p11"/>
          <p:cNvCxnSpPr/>
          <p:nvPr/>
        </p:nvCxnSpPr>
        <p:spPr>
          <a:xfrm rot="10800000">
            <a:off x="3184200" y="4882500"/>
            <a:ext cx="595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2">
            <a:alphaModFix amt="2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723000"/>
          </a:xfrm>
          <a:prstGeom prst="rect">
            <a:avLst/>
          </a:prstGeom>
          <a:effectLst>
            <a:outerShdw blurRad="185738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title" idx="2" hasCustomPrompt="1"/>
          </p:nvPr>
        </p:nvSpPr>
        <p:spPr>
          <a:xfrm>
            <a:off x="1742675" y="1572875"/>
            <a:ext cx="810000" cy="447600"/>
          </a:xfrm>
          <a:prstGeom prst="rect">
            <a:avLst/>
          </a:prstGeom>
          <a:noFill/>
          <a:effectLst>
            <a:outerShdw blurRad="185738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3" hasCustomPrompt="1"/>
          </p:nvPr>
        </p:nvSpPr>
        <p:spPr>
          <a:xfrm>
            <a:off x="1742675" y="3152725"/>
            <a:ext cx="810000" cy="447600"/>
          </a:xfrm>
          <a:prstGeom prst="rect">
            <a:avLst/>
          </a:prstGeom>
          <a:noFill/>
          <a:effectLst>
            <a:outerShdw blurRad="185738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4" hasCustomPrompt="1"/>
          </p:nvPr>
        </p:nvSpPr>
        <p:spPr>
          <a:xfrm>
            <a:off x="4152421" y="1587738"/>
            <a:ext cx="810000" cy="447600"/>
          </a:xfrm>
          <a:prstGeom prst="rect">
            <a:avLst/>
          </a:prstGeom>
          <a:noFill/>
          <a:effectLst>
            <a:outerShdw blurRad="185738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 idx="5" hasCustomPrompt="1"/>
          </p:nvPr>
        </p:nvSpPr>
        <p:spPr>
          <a:xfrm>
            <a:off x="4152421" y="3152725"/>
            <a:ext cx="810000" cy="447600"/>
          </a:xfrm>
          <a:prstGeom prst="rect">
            <a:avLst/>
          </a:prstGeom>
          <a:noFill/>
          <a:effectLst>
            <a:outerShdw blurRad="185738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title" idx="6" hasCustomPrompt="1"/>
          </p:nvPr>
        </p:nvSpPr>
        <p:spPr>
          <a:xfrm>
            <a:off x="6591317" y="1587738"/>
            <a:ext cx="810000" cy="447600"/>
          </a:xfrm>
          <a:prstGeom prst="rect">
            <a:avLst/>
          </a:prstGeom>
          <a:noFill/>
          <a:effectLst>
            <a:outerShdw blurRad="185738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7" hasCustomPrompt="1"/>
          </p:nvPr>
        </p:nvSpPr>
        <p:spPr>
          <a:xfrm>
            <a:off x="6591317" y="3152725"/>
            <a:ext cx="810000" cy="447600"/>
          </a:xfrm>
          <a:prstGeom prst="rect">
            <a:avLst/>
          </a:prstGeom>
          <a:noFill/>
          <a:effectLst>
            <a:outerShdw blurRad="185738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1"/>
          </p:nvPr>
        </p:nvSpPr>
        <p:spPr>
          <a:xfrm>
            <a:off x="1112375" y="2172863"/>
            <a:ext cx="2070600" cy="447600"/>
          </a:xfrm>
          <a:prstGeom prst="rect">
            <a:avLst/>
          </a:prstGeom>
          <a:effectLst>
            <a:outerShdw blurRad="185738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subTitle" idx="8"/>
          </p:nvPr>
        </p:nvSpPr>
        <p:spPr>
          <a:xfrm>
            <a:off x="3536700" y="2172875"/>
            <a:ext cx="2070600" cy="447600"/>
          </a:xfrm>
          <a:prstGeom prst="rect">
            <a:avLst/>
          </a:prstGeom>
          <a:effectLst>
            <a:outerShdw blurRad="185738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9"/>
          </p:nvPr>
        </p:nvSpPr>
        <p:spPr>
          <a:xfrm>
            <a:off x="5961025" y="2187725"/>
            <a:ext cx="2070600" cy="447600"/>
          </a:xfrm>
          <a:prstGeom prst="rect">
            <a:avLst/>
          </a:prstGeom>
          <a:effectLst>
            <a:outerShdw blurRad="185738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subTitle" idx="13"/>
          </p:nvPr>
        </p:nvSpPr>
        <p:spPr>
          <a:xfrm>
            <a:off x="1112363" y="3752725"/>
            <a:ext cx="2070600" cy="447600"/>
          </a:xfrm>
          <a:prstGeom prst="rect">
            <a:avLst/>
          </a:prstGeom>
          <a:effectLst>
            <a:outerShdw blurRad="185738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4"/>
          </p:nvPr>
        </p:nvSpPr>
        <p:spPr>
          <a:xfrm>
            <a:off x="3536696" y="3752725"/>
            <a:ext cx="2070600" cy="447600"/>
          </a:xfrm>
          <a:prstGeom prst="rect">
            <a:avLst/>
          </a:prstGeom>
          <a:effectLst>
            <a:outerShdw blurRad="185738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80" name="Google Shape;80;p13"/>
          <p:cNvSpPr txBox="1">
            <a:spLocks noGrp="1"/>
          </p:cNvSpPr>
          <p:nvPr>
            <p:ph type="subTitle" idx="15"/>
          </p:nvPr>
        </p:nvSpPr>
        <p:spPr>
          <a:xfrm>
            <a:off x="5961029" y="3752725"/>
            <a:ext cx="2070600" cy="447600"/>
          </a:xfrm>
          <a:prstGeom prst="rect">
            <a:avLst/>
          </a:prstGeom>
          <a:effectLst>
            <a:outerShdw blurRad="185738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rmorant Garamond"/>
              <a:buNone/>
              <a:defRPr sz="2400" b="1"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cxnSp>
        <p:nvCxnSpPr>
          <p:cNvPr id="81" name="Google Shape;81;p13"/>
          <p:cNvCxnSpPr/>
          <p:nvPr/>
        </p:nvCxnSpPr>
        <p:spPr>
          <a:xfrm>
            <a:off x="-10" y="269838"/>
            <a:ext cx="5357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82" name="Google Shape;82;p13"/>
          <p:cNvCxnSpPr/>
          <p:nvPr/>
        </p:nvCxnSpPr>
        <p:spPr>
          <a:xfrm rot="10800000">
            <a:off x="5191190" y="4873838"/>
            <a:ext cx="3952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Garamond"/>
              <a:buNone/>
              <a:defRPr sz="30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Garamond"/>
              <a:buNone/>
              <a:defRPr sz="30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Garamond"/>
              <a:buNone/>
              <a:defRPr sz="30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Garamond"/>
              <a:buNone/>
              <a:defRPr sz="30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Garamond"/>
              <a:buNone/>
              <a:defRPr sz="30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Garamond"/>
              <a:buNone/>
              <a:defRPr sz="30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Garamond"/>
              <a:buNone/>
              <a:defRPr sz="30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Garamond"/>
              <a:buNone/>
              <a:defRPr sz="30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ormorant Garamond"/>
              <a:buNone/>
              <a:defRPr sz="30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■"/>
              <a:defRPr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>
            <a:spLocks noGrp="1"/>
          </p:cNvSpPr>
          <p:nvPr>
            <p:ph type="ctrTitle"/>
          </p:nvPr>
        </p:nvSpPr>
        <p:spPr>
          <a:xfrm>
            <a:off x="1610425" y="1195200"/>
            <a:ext cx="5923200" cy="179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6000" err="1">
                <a:solidFill>
                  <a:schemeClr val="accent6"/>
                </a:solidFill>
              </a:rPr>
              <a:t>CarbonAware</a:t>
            </a:r>
            <a:endParaRPr sz="5200">
              <a:solidFill>
                <a:schemeClr val="accent6"/>
              </a:solidFill>
            </a:endParaRPr>
          </a:p>
        </p:txBody>
      </p:sp>
      <p:sp>
        <p:nvSpPr>
          <p:cNvPr id="190" name="Google Shape;190;p30"/>
          <p:cNvSpPr txBox="1">
            <a:spLocks noGrp="1"/>
          </p:cNvSpPr>
          <p:nvPr>
            <p:ph type="subTitle" idx="1"/>
          </p:nvPr>
        </p:nvSpPr>
        <p:spPr>
          <a:xfrm>
            <a:off x="1610400" y="3385500"/>
            <a:ext cx="59232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Dinesh-2221935​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S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Ramesh-2108249​</a:t>
            </a:r>
            <a:endParaRPr/>
          </a:p>
        </p:txBody>
      </p:sp>
      <p:cxnSp>
        <p:nvCxnSpPr>
          <p:cNvPr id="191" name="Google Shape;191;p30"/>
          <p:cNvCxnSpPr/>
          <p:nvPr/>
        </p:nvCxnSpPr>
        <p:spPr>
          <a:xfrm>
            <a:off x="2389200" y="3219175"/>
            <a:ext cx="436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  <p:grpSp>
        <p:nvGrpSpPr>
          <p:cNvPr id="192" name="Google Shape;192;p30"/>
          <p:cNvGrpSpPr/>
          <p:nvPr/>
        </p:nvGrpSpPr>
        <p:grpSpPr>
          <a:xfrm rot="10800000">
            <a:off x="8279088" y="4206800"/>
            <a:ext cx="303375" cy="397200"/>
            <a:chOff x="240550" y="457600"/>
            <a:chExt cx="303375" cy="397200"/>
          </a:xfrm>
        </p:grpSpPr>
        <p:grpSp>
          <p:nvGrpSpPr>
            <p:cNvPr id="193" name="Google Shape;193;p30"/>
            <p:cNvGrpSpPr/>
            <p:nvPr/>
          </p:nvGrpSpPr>
          <p:grpSpPr>
            <a:xfrm>
              <a:off x="240550" y="539500"/>
              <a:ext cx="237625" cy="315300"/>
              <a:chOff x="409425" y="404150"/>
              <a:chExt cx="237625" cy="315300"/>
            </a:xfrm>
          </p:grpSpPr>
          <p:sp>
            <p:nvSpPr>
              <p:cNvPr id="194" name="Google Shape;194;p30"/>
              <p:cNvSpPr/>
              <p:nvPr/>
            </p:nvSpPr>
            <p:spPr>
              <a:xfrm>
                <a:off x="409425" y="404150"/>
                <a:ext cx="87000" cy="156300"/>
              </a:xfrm>
              <a:prstGeom prst="diamond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0"/>
              <p:cNvSpPr/>
              <p:nvPr/>
            </p:nvSpPr>
            <p:spPr>
              <a:xfrm>
                <a:off x="588550" y="614150"/>
                <a:ext cx="58500" cy="105300"/>
              </a:xfrm>
              <a:prstGeom prst="diamond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6" name="Google Shape;196;p30"/>
            <p:cNvSpPr/>
            <p:nvPr/>
          </p:nvSpPr>
          <p:spPr>
            <a:xfrm>
              <a:off x="445225" y="457600"/>
              <a:ext cx="98700" cy="98700"/>
            </a:xfrm>
            <a:prstGeom prst="plaqu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7" name="Google Shape;197;p30"/>
          <p:cNvGrpSpPr/>
          <p:nvPr/>
        </p:nvGrpSpPr>
        <p:grpSpPr>
          <a:xfrm>
            <a:off x="561538" y="457600"/>
            <a:ext cx="303375" cy="397200"/>
            <a:chOff x="240550" y="457600"/>
            <a:chExt cx="303375" cy="397200"/>
          </a:xfrm>
        </p:grpSpPr>
        <p:sp>
          <p:nvSpPr>
            <p:cNvPr id="198" name="Google Shape;198;p30"/>
            <p:cNvSpPr/>
            <p:nvPr/>
          </p:nvSpPr>
          <p:spPr>
            <a:xfrm>
              <a:off x="445225" y="457600"/>
              <a:ext cx="98700" cy="98700"/>
            </a:xfrm>
            <a:prstGeom prst="plaqu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" name="Google Shape;199;p30"/>
            <p:cNvGrpSpPr/>
            <p:nvPr/>
          </p:nvGrpSpPr>
          <p:grpSpPr>
            <a:xfrm>
              <a:off x="240550" y="539500"/>
              <a:ext cx="237625" cy="315300"/>
              <a:chOff x="409425" y="404150"/>
              <a:chExt cx="237625" cy="315300"/>
            </a:xfrm>
          </p:grpSpPr>
          <p:sp>
            <p:nvSpPr>
              <p:cNvPr id="200" name="Google Shape;200;p30"/>
              <p:cNvSpPr/>
              <p:nvPr/>
            </p:nvSpPr>
            <p:spPr>
              <a:xfrm>
                <a:off x="588550" y="614150"/>
                <a:ext cx="58500" cy="105300"/>
              </a:xfrm>
              <a:prstGeom prst="diamond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0"/>
              <p:cNvSpPr/>
              <p:nvPr/>
            </p:nvSpPr>
            <p:spPr>
              <a:xfrm>
                <a:off x="409425" y="404150"/>
                <a:ext cx="87000" cy="156300"/>
              </a:xfrm>
              <a:prstGeom prst="diamond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5"/>
          <p:cNvSpPr txBox="1">
            <a:spLocks noGrp="1"/>
          </p:cNvSpPr>
          <p:nvPr>
            <p:ph type="title"/>
          </p:nvPr>
        </p:nvSpPr>
        <p:spPr>
          <a:xfrm>
            <a:off x="487680" y="445025"/>
            <a:ext cx="793632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Pros and Cons of proposed solution</a:t>
            </a:r>
            <a:endParaRPr/>
          </a:p>
        </p:txBody>
      </p:sp>
      <p:cxnSp>
        <p:nvCxnSpPr>
          <p:cNvPr id="394" name="Google Shape;394;p45"/>
          <p:cNvCxnSpPr/>
          <p:nvPr/>
        </p:nvCxnSpPr>
        <p:spPr>
          <a:xfrm rot="10800000">
            <a:off x="7061700" y="4882500"/>
            <a:ext cx="2082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3" name="Google Shape;360;p43">
            <a:extLst>
              <a:ext uri="{FF2B5EF4-FFF2-40B4-BE49-F238E27FC236}">
                <a16:creationId xmlns:a16="http://schemas.microsoft.com/office/drawing/2014/main" id="{D27FFAC5-7A4A-287C-CA23-734CF6415A65}"/>
              </a:ext>
            </a:extLst>
          </p:cNvPr>
          <p:cNvSpPr txBox="1">
            <a:spLocks/>
          </p:cNvSpPr>
          <p:nvPr/>
        </p:nvSpPr>
        <p:spPr>
          <a:xfrm>
            <a:off x="421029" y="1130746"/>
            <a:ext cx="8662474" cy="35275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 b="1">
                <a:solidFill>
                  <a:srgbClr val="D1D5DB"/>
                </a:solidFill>
                <a:latin typeface="Open Sans"/>
              </a:rPr>
              <a:t>Pros</a:t>
            </a:r>
            <a:r>
              <a:rPr lang="en-US" sz="1800">
                <a:solidFill>
                  <a:srgbClr val="D1D5DB"/>
                </a:solidFill>
                <a:latin typeface="Open Sans"/>
              </a:rPr>
              <a:t>:</a:t>
            </a:r>
            <a:endParaRPr lang="en-US" sz="1800">
              <a:latin typeface="Open Sans"/>
            </a:endParaRPr>
          </a:p>
          <a:p>
            <a:pPr marL="285750" indent="-285750">
              <a:buChar char="•"/>
            </a:pPr>
            <a:r>
              <a:rPr lang="en-US" sz="1600">
                <a:solidFill>
                  <a:srgbClr val="D1D5DB"/>
                </a:solidFill>
                <a:latin typeface="Open Sans"/>
              </a:rPr>
              <a:t>Environmental Awareness: The app raises awareness about sustainable living and users' individual impact on the environment, fostering a sense of responsibility.</a:t>
            </a:r>
            <a:endParaRPr lang="en-US" sz="1600">
              <a:latin typeface="Open Sans"/>
            </a:endParaRPr>
          </a:p>
          <a:p>
            <a:pPr marL="285750" indent="-285750">
              <a:buChar char="•"/>
            </a:pPr>
            <a:r>
              <a:rPr lang="en-US" sz="1600">
                <a:solidFill>
                  <a:srgbClr val="D1D5DB"/>
                </a:solidFill>
                <a:latin typeface="Open Sans"/>
              </a:rPr>
              <a:t>Personalized Insights: By logging activities and calculating carbon footprints, users gain personalized insights into their environmental impact, enabling </a:t>
            </a:r>
            <a:r>
              <a:rPr lang="en-US" sz="1800">
                <a:solidFill>
                  <a:srgbClr val="D1D5DB"/>
                </a:solidFill>
                <a:latin typeface="Open Sans"/>
              </a:rPr>
              <a:t>informed decision-making.</a:t>
            </a:r>
            <a:endParaRPr lang="en-US" sz="1800">
              <a:latin typeface="Open Sans"/>
            </a:endParaRPr>
          </a:p>
          <a:p>
            <a:r>
              <a:rPr lang="en-US" sz="1800" b="1">
                <a:solidFill>
                  <a:srgbClr val="D1D5DB"/>
                </a:solidFill>
                <a:latin typeface="Open Sans"/>
              </a:rPr>
              <a:t>Cons</a:t>
            </a:r>
            <a:r>
              <a:rPr lang="en-US" sz="1800">
                <a:solidFill>
                  <a:srgbClr val="D1D5DB"/>
                </a:solidFill>
                <a:latin typeface="Open Sans"/>
              </a:rPr>
              <a:t>:</a:t>
            </a:r>
            <a:endParaRPr lang="en-US" sz="1800">
              <a:latin typeface="Open Sans"/>
            </a:endParaRPr>
          </a:p>
          <a:p>
            <a:pPr marL="285750" indent="-285750">
              <a:buChar char="•"/>
            </a:pPr>
            <a:r>
              <a:rPr lang="en-US" sz="1600">
                <a:solidFill>
                  <a:srgbClr val="D1D5DB"/>
                </a:solidFill>
                <a:latin typeface="Open Sans"/>
              </a:rPr>
              <a:t>User Adoption: Encouraging users to download and use the app requires effective marketing strategies and user engagement techniques to attract and retain a significant user base.</a:t>
            </a:r>
            <a:endParaRPr lang="en-US" sz="1600">
              <a:latin typeface="Open Sans"/>
            </a:endParaRPr>
          </a:p>
          <a:p>
            <a:pPr marL="285750" indent="-285750">
              <a:buChar char="•"/>
            </a:pPr>
            <a:r>
              <a:rPr lang="en-US" sz="1600">
                <a:solidFill>
                  <a:srgbClr val="D1D5DB"/>
                </a:solidFill>
                <a:latin typeface="Open Sans"/>
              </a:rPr>
              <a:t>Data Accuracy: The accuracy of carbon footprint calculations depends on user input and available data, which can be influenced by variations in user behavior and inconsistent input.</a:t>
            </a:r>
            <a:endParaRPr lang="en-US" sz="1600">
              <a:latin typeface="Open Sans"/>
            </a:endParaRPr>
          </a:p>
          <a:p>
            <a:endParaRPr lang="en-US" sz="1200">
              <a:solidFill>
                <a:srgbClr val="D1D5DB"/>
              </a:solidFill>
            </a:endParaRPr>
          </a:p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"/>
          <p:cNvSpPr txBox="1">
            <a:spLocks noGrp="1"/>
          </p:cNvSpPr>
          <p:nvPr>
            <p:ph type="title"/>
          </p:nvPr>
        </p:nvSpPr>
        <p:spPr>
          <a:xfrm>
            <a:off x="237744" y="1245456"/>
            <a:ext cx="8668512" cy="306664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Application Specification</a:t>
            </a:r>
            <a:endParaRPr/>
          </a:p>
        </p:txBody>
      </p:sp>
      <p:grpSp>
        <p:nvGrpSpPr>
          <p:cNvPr id="377" name="Google Shape;377;p44"/>
          <p:cNvGrpSpPr/>
          <p:nvPr/>
        </p:nvGrpSpPr>
        <p:grpSpPr>
          <a:xfrm rot="10800000" flipH="1">
            <a:off x="8279088" y="4206800"/>
            <a:ext cx="303375" cy="397200"/>
            <a:chOff x="240550" y="457600"/>
            <a:chExt cx="303375" cy="397200"/>
          </a:xfrm>
        </p:grpSpPr>
        <p:grpSp>
          <p:nvGrpSpPr>
            <p:cNvPr id="378" name="Google Shape;378;p44"/>
            <p:cNvGrpSpPr/>
            <p:nvPr/>
          </p:nvGrpSpPr>
          <p:grpSpPr>
            <a:xfrm>
              <a:off x="240550" y="539500"/>
              <a:ext cx="237625" cy="315300"/>
              <a:chOff x="409425" y="404150"/>
              <a:chExt cx="237625" cy="315300"/>
            </a:xfrm>
          </p:grpSpPr>
          <p:sp>
            <p:nvSpPr>
              <p:cNvPr id="379" name="Google Shape;379;p44"/>
              <p:cNvSpPr/>
              <p:nvPr/>
            </p:nvSpPr>
            <p:spPr>
              <a:xfrm>
                <a:off x="409425" y="404150"/>
                <a:ext cx="87000" cy="156300"/>
              </a:xfrm>
              <a:prstGeom prst="diamond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4"/>
              <p:cNvSpPr/>
              <p:nvPr/>
            </p:nvSpPr>
            <p:spPr>
              <a:xfrm>
                <a:off x="588550" y="614150"/>
                <a:ext cx="58500" cy="105300"/>
              </a:xfrm>
              <a:prstGeom prst="diamond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" name="Google Shape;381;p44"/>
            <p:cNvSpPr/>
            <p:nvPr/>
          </p:nvSpPr>
          <p:spPr>
            <a:xfrm>
              <a:off x="445225" y="457600"/>
              <a:ext cx="98700" cy="98700"/>
            </a:xfrm>
            <a:prstGeom prst="plaqu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44"/>
          <p:cNvGrpSpPr/>
          <p:nvPr/>
        </p:nvGrpSpPr>
        <p:grpSpPr>
          <a:xfrm>
            <a:off x="561538" y="539500"/>
            <a:ext cx="303375" cy="397200"/>
            <a:chOff x="240550" y="457600"/>
            <a:chExt cx="303375" cy="397200"/>
          </a:xfrm>
        </p:grpSpPr>
        <p:sp>
          <p:nvSpPr>
            <p:cNvPr id="383" name="Google Shape;383;p44"/>
            <p:cNvSpPr/>
            <p:nvPr/>
          </p:nvSpPr>
          <p:spPr>
            <a:xfrm>
              <a:off x="445225" y="457600"/>
              <a:ext cx="98700" cy="98700"/>
            </a:xfrm>
            <a:prstGeom prst="plaqu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" name="Google Shape;384;p44"/>
            <p:cNvGrpSpPr/>
            <p:nvPr/>
          </p:nvGrpSpPr>
          <p:grpSpPr>
            <a:xfrm>
              <a:off x="240550" y="539500"/>
              <a:ext cx="237625" cy="315300"/>
              <a:chOff x="409425" y="404150"/>
              <a:chExt cx="237625" cy="315300"/>
            </a:xfrm>
          </p:grpSpPr>
          <p:sp>
            <p:nvSpPr>
              <p:cNvPr id="385" name="Google Shape;385;p44"/>
              <p:cNvSpPr/>
              <p:nvPr/>
            </p:nvSpPr>
            <p:spPr>
              <a:xfrm>
                <a:off x="588550" y="614150"/>
                <a:ext cx="58500" cy="105300"/>
              </a:xfrm>
              <a:prstGeom prst="diamond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4"/>
              <p:cNvSpPr/>
              <p:nvPr/>
            </p:nvSpPr>
            <p:spPr>
              <a:xfrm>
                <a:off x="409425" y="404150"/>
                <a:ext cx="87000" cy="156300"/>
              </a:xfrm>
              <a:prstGeom prst="diamond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87" name="Google Shape;387;p44"/>
          <p:cNvCxnSpPr/>
          <p:nvPr/>
        </p:nvCxnSpPr>
        <p:spPr>
          <a:xfrm>
            <a:off x="3059760" y="-919879"/>
            <a:ext cx="436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2274250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"/>
          <p:cNvSpPr txBox="1">
            <a:spLocks noGrp="1"/>
          </p:cNvSpPr>
          <p:nvPr>
            <p:ph type="title"/>
          </p:nvPr>
        </p:nvSpPr>
        <p:spPr>
          <a:xfrm>
            <a:off x="1977450" y="1697738"/>
            <a:ext cx="5189100" cy="10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Design</a:t>
            </a:r>
            <a:endParaRPr/>
          </a:p>
        </p:txBody>
      </p:sp>
      <p:grpSp>
        <p:nvGrpSpPr>
          <p:cNvPr id="377" name="Google Shape;377;p44"/>
          <p:cNvGrpSpPr/>
          <p:nvPr/>
        </p:nvGrpSpPr>
        <p:grpSpPr>
          <a:xfrm rot="10800000" flipH="1">
            <a:off x="8279088" y="4206800"/>
            <a:ext cx="303375" cy="397200"/>
            <a:chOff x="240550" y="457600"/>
            <a:chExt cx="303375" cy="397200"/>
          </a:xfrm>
        </p:grpSpPr>
        <p:grpSp>
          <p:nvGrpSpPr>
            <p:cNvPr id="378" name="Google Shape;378;p44"/>
            <p:cNvGrpSpPr/>
            <p:nvPr/>
          </p:nvGrpSpPr>
          <p:grpSpPr>
            <a:xfrm>
              <a:off x="240550" y="539500"/>
              <a:ext cx="237625" cy="315300"/>
              <a:chOff x="409425" y="404150"/>
              <a:chExt cx="237625" cy="315300"/>
            </a:xfrm>
          </p:grpSpPr>
          <p:sp>
            <p:nvSpPr>
              <p:cNvPr id="379" name="Google Shape;379;p44"/>
              <p:cNvSpPr/>
              <p:nvPr/>
            </p:nvSpPr>
            <p:spPr>
              <a:xfrm>
                <a:off x="409425" y="404150"/>
                <a:ext cx="87000" cy="156300"/>
              </a:xfrm>
              <a:prstGeom prst="diamond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4"/>
              <p:cNvSpPr/>
              <p:nvPr/>
            </p:nvSpPr>
            <p:spPr>
              <a:xfrm>
                <a:off x="588550" y="614150"/>
                <a:ext cx="58500" cy="105300"/>
              </a:xfrm>
              <a:prstGeom prst="diamond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" name="Google Shape;381;p44"/>
            <p:cNvSpPr/>
            <p:nvPr/>
          </p:nvSpPr>
          <p:spPr>
            <a:xfrm>
              <a:off x="445225" y="457600"/>
              <a:ext cx="98700" cy="98700"/>
            </a:xfrm>
            <a:prstGeom prst="plaqu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44"/>
          <p:cNvGrpSpPr/>
          <p:nvPr/>
        </p:nvGrpSpPr>
        <p:grpSpPr>
          <a:xfrm>
            <a:off x="561538" y="539500"/>
            <a:ext cx="303375" cy="397200"/>
            <a:chOff x="240550" y="457600"/>
            <a:chExt cx="303375" cy="397200"/>
          </a:xfrm>
        </p:grpSpPr>
        <p:sp>
          <p:nvSpPr>
            <p:cNvPr id="383" name="Google Shape;383;p44"/>
            <p:cNvSpPr/>
            <p:nvPr/>
          </p:nvSpPr>
          <p:spPr>
            <a:xfrm>
              <a:off x="445225" y="457600"/>
              <a:ext cx="98700" cy="98700"/>
            </a:xfrm>
            <a:prstGeom prst="plaqu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" name="Google Shape;384;p44"/>
            <p:cNvGrpSpPr/>
            <p:nvPr/>
          </p:nvGrpSpPr>
          <p:grpSpPr>
            <a:xfrm>
              <a:off x="240550" y="539500"/>
              <a:ext cx="237625" cy="315300"/>
              <a:chOff x="409425" y="404150"/>
              <a:chExt cx="237625" cy="315300"/>
            </a:xfrm>
          </p:grpSpPr>
          <p:sp>
            <p:nvSpPr>
              <p:cNvPr id="385" name="Google Shape;385;p44"/>
              <p:cNvSpPr/>
              <p:nvPr/>
            </p:nvSpPr>
            <p:spPr>
              <a:xfrm>
                <a:off x="588550" y="614150"/>
                <a:ext cx="58500" cy="105300"/>
              </a:xfrm>
              <a:prstGeom prst="diamond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4"/>
              <p:cNvSpPr/>
              <p:nvPr/>
            </p:nvSpPr>
            <p:spPr>
              <a:xfrm>
                <a:off x="409425" y="404150"/>
                <a:ext cx="87000" cy="156300"/>
              </a:xfrm>
              <a:prstGeom prst="diamond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87" name="Google Shape;387;p44"/>
          <p:cNvCxnSpPr/>
          <p:nvPr/>
        </p:nvCxnSpPr>
        <p:spPr>
          <a:xfrm>
            <a:off x="2389200" y="2884025"/>
            <a:ext cx="436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3108185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7">
            <a:extLst>
              <a:ext uri="{FF2B5EF4-FFF2-40B4-BE49-F238E27FC236}">
                <a16:creationId xmlns:a16="http://schemas.microsoft.com/office/drawing/2014/main" id="{A3224419-E275-AAFD-B755-30D6D2F87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18" y="388173"/>
            <a:ext cx="981427" cy="2095996"/>
          </a:xfrm>
          <a:prstGeom prst="rect">
            <a:avLst/>
          </a:prstGeom>
        </p:spPr>
      </p:pic>
      <p:sp>
        <p:nvSpPr>
          <p:cNvPr id="448" name="Google Shape;448;p48"/>
          <p:cNvSpPr txBox="1">
            <a:spLocks noGrp="1"/>
          </p:cNvSpPr>
          <p:nvPr>
            <p:ph type="title"/>
          </p:nvPr>
        </p:nvSpPr>
        <p:spPr>
          <a:xfrm>
            <a:off x="1029146" y="3567246"/>
            <a:ext cx="3546132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200"/>
              <a:t>Overall GUI flow</a:t>
            </a:r>
            <a:endParaRPr lang="en-US" sz="3600"/>
          </a:p>
        </p:txBody>
      </p:sp>
      <p:cxnSp>
        <p:nvCxnSpPr>
          <p:cNvPr id="450" name="Google Shape;450;p48"/>
          <p:cNvCxnSpPr/>
          <p:nvPr/>
        </p:nvCxnSpPr>
        <p:spPr>
          <a:xfrm>
            <a:off x="0" y="4873850"/>
            <a:ext cx="221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8495A279-7AFF-F242-009A-A86166ABE83B}"/>
              </a:ext>
            </a:extLst>
          </p:cNvPr>
          <p:cNvSpPr/>
          <p:nvPr/>
        </p:nvSpPr>
        <p:spPr>
          <a:xfrm>
            <a:off x="1214002" y="1407110"/>
            <a:ext cx="855317" cy="371105"/>
          </a:xfrm>
          <a:prstGeom prst="rightArrow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Login</a:t>
            </a:r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4F010F5-8189-75D4-E5B0-E9B0AC064753}"/>
              </a:ext>
            </a:extLst>
          </p:cNvPr>
          <p:cNvSpPr/>
          <p:nvPr/>
        </p:nvSpPr>
        <p:spPr>
          <a:xfrm>
            <a:off x="5048707" y="1006526"/>
            <a:ext cx="1120734" cy="860961"/>
          </a:xfrm>
          <a:prstGeom prst="rightArrow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Nav Drawer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E7EA6C55-670E-39B8-9277-B74D6FE3BB14}"/>
              </a:ext>
            </a:extLst>
          </p:cNvPr>
          <p:cNvSpPr/>
          <p:nvPr/>
        </p:nvSpPr>
        <p:spPr>
          <a:xfrm>
            <a:off x="3056037" y="1033602"/>
            <a:ext cx="890650" cy="816429"/>
          </a:xfrm>
          <a:prstGeom prst="rightArrow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Home Page</a:t>
            </a:r>
            <a:endParaRPr lang="en-US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56D4D688-0E1F-24E2-498C-ACAD61AE1FC3}"/>
              </a:ext>
            </a:extLst>
          </p:cNvPr>
          <p:cNvSpPr/>
          <p:nvPr/>
        </p:nvSpPr>
        <p:spPr>
          <a:xfrm>
            <a:off x="131964" y="2500149"/>
            <a:ext cx="1183246" cy="507106"/>
          </a:xfrm>
          <a:prstGeom prst="downArrow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Sign Up</a:t>
            </a:r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E0887A9-F24F-9BB4-DA2A-95281423AE9F}"/>
              </a:ext>
            </a:extLst>
          </p:cNvPr>
          <p:cNvSpPr/>
          <p:nvPr/>
        </p:nvSpPr>
        <p:spPr>
          <a:xfrm rot="18840000">
            <a:off x="1219449" y="2773248"/>
            <a:ext cx="938424" cy="323227"/>
          </a:xfrm>
          <a:prstGeom prst="rightArrow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Login</a:t>
            </a:r>
            <a:endParaRPr lang="en-US"/>
          </a:p>
        </p:txBody>
      </p:sp>
      <p:pic>
        <p:nvPicPr>
          <p:cNvPr id="33" name="Picture 3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75E466-BC6D-4112-4BDD-07A80D764E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628" y="3000745"/>
            <a:ext cx="981427" cy="2058886"/>
          </a:xfrm>
          <a:prstGeom prst="rect">
            <a:avLst/>
          </a:prstGeom>
        </p:spPr>
      </p:pic>
      <p:pic>
        <p:nvPicPr>
          <p:cNvPr id="35" name="Picture 3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6299D88-5908-C052-BB1F-489717131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88511" y="477239"/>
            <a:ext cx="1011115" cy="2088573"/>
          </a:xfrm>
          <a:prstGeom prst="rect">
            <a:avLst/>
          </a:prstGeom>
        </p:spPr>
      </p:pic>
      <p:pic>
        <p:nvPicPr>
          <p:cNvPr id="37" name="Picture 37" descr="Graphical user interface&#10;&#10;Description automatically generated">
            <a:extLst>
              <a:ext uri="{FF2B5EF4-FFF2-40B4-BE49-F238E27FC236}">
                <a16:creationId xmlns:a16="http://schemas.microsoft.com/office/drawing/2014/main" id="{8765EDA0-8440-2FB2-2084-359EFD2A71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66193" y="425283"/>
            <a:ext cx="981427" cy="2088574"/>
          </a:xfrm>
          <a:prstGeom prst="rect">
            <a:avLst/>
          </a:prstGeom>
        </p:spPr>
      </p:pic>
      <p:pic>
        <p:nvPicPr>
          <p:cNvPr id="38" name="Picture 38" descr="Qr code&#10;&#10;Description automatically generated">
            <a:extLst>
              <a:ext uri="{FF2B5EF4-FFF2-40B4-BE49-F238E27FC236}">
                <a16:creationId xmlns:a16="http://schemas.microsoft.com/office/drawing/2014/main" id="{4CCCD8C3-64A7-5BB4-BBB7-EB8EB653762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0914" y="477239"/>
            <a:ext cx="981426" cy="2088573"/>
          </a:xfrm>
          <a:prstGeom prst="rect">
            <a:avLst/>
          </a:prstGeom>
        </p:spPr>
      </p:pic>
      <p:pic>
        <p:nvPicPr>
          <p:cNvPr id="43" name="Picture 4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AAD8039-BC27-546C-EB7D-FCF1F84B41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26121" y="477239"/>
            <a:ext cx="981426" cy="2088573"/>
          </a:xfrm>
          <a:prstGeom prst="rect">
            <a:avLst/>
          </a:prstGeom>
        </p:spPr>
      </p:pic>
      <p:pic>
        <p:nvPicPr>
          <p:cNvPr id="44" name="Picture 4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47475E3-BE21-A43E-9A4D-A9FFF65FA9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21816" y="2755818"/>
            <a:ext cx="1092758" cy="2348346"/>
          </a:xfrm>
          <a:prstGeom prst="rect">
            <a:avLst/>
          </a:prstGeom>
        </p:spPr>
      </p:pic>
      <p:sp>
        <p:nvSpPr>
          <p:cNvPr id="48" name="Arrow: Right 47">
            <a:extLst>
              <a:ext uri="{FF2B5EF4-FFF2-40B4-BE49-F238E27FC236}">
                <a16:creationId xmlns:a16="http://schemas.microsoft.com/office/drawing/2014/main" id="{6CEAD835-50AF-3822-A78C-3664E5A31B67}"/>
              </a:ext>
            </a:extLst>
          </p:cNvPr>
          <p:cNvSpPr/>
          <p:nvPr/>
        </p:nvSpPr>
        <p:spPr>
          <a:xfrm>
            <a:off x="7128905" y="1176399"/>
            <a:ext cx="898071" cy="675409"/>
          </a:xfrm>
          <a:prstGeom prst="rightArrow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Arial"/>
              </a:rPr>
              <a:t>About Page</a:t>
            </a:r>
            <a:endParaRPr lang="en-US"/>
          </a:p>
        </p:txBody>
      </p:sp>
      <p:sp>
        <p:nvSpPr>
          <p:cNvPr id="49" name="Arrow: Down 48">
            <a:extLst>
              <a:ext uri="{FF2B5EF4-FFF2-40B4-BE49-F238E27FC236}">
                <a16:creationId xmlns:a16="http://schemas.microsoft.com/office/drawing/2014/main" id="{1F1800D9-2EB1-38B1-7C7C-6B6DB342BD56}"/>
              </a:ext>
            </a:extLst>
          </p:cNvPr>
          <p:cNvSpPr/>
          <p:nvPr/>
        </p:nvSpPr>
        <p:spPr>
          <a:xfrm rot="-2400000">
            <a:off x="6509162" y="2658958"/>
            <a:ext cx="1358239" cy="883227"/>
          </a:xfrm>
          <a:prstGeom prst="downArrow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>
                <a:cs typeface="Arial"/>
              </a:rPr>
              <a:t>Website</a:t>
            </a:r>
            <a:endParaRPr lang="en-US" sz="1050"/>
          </a:p>
        </p:txBody>
      </p:sp>
      <p:pic>
        <p:nvPicPr>
          <p:cNvPr id="50" name="Picture 50">
            <a:extLst>
              <a:ext uri="{FF2B5EF4-FFF2-40B4-BE49-F238E27FC236}">
                <a16:creationId xmlns:a16="http://schemas.microsoft.com/office/drawing/2014/main" id="{803064F8-AB5C-EC34-C573-75039EE64A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4505" y="2750653"/>
            <a:ext cx="1095769" cy="2342323"/>
          </a:xfrm>
          <a:prstGeom prst="rect">
            <a:avLst/>
          </a:prstGeom>
        </p:spPr>
      </p:pic>
      <p:sp>
        <p:nvSpPr>
          <p:cNvPr id="51" name="Arrow: Down 50">
            <a:extLst>
              <a:ext uri="{FF2B5EF4-FFF2-40B4-BE49-F238E27FC236}">
                <a16:creationId xmlns:a16="http://schemas.microsoft.com/office/drawing/2014/main" id="{C77E3C14-FA4E-A33B-DDBC-2263C70917F2}"/>
              </a:ext>
            </a:extLst>
          </p:cNvPr>
          <p:cNvSpPr/>
          <p:nvPr/>
        </p:nvSpPr>
        <p:spPr>
          <a:xfrm rot="2400000">
            <a:off x="5362063" y="2429939"/>
            <a:ext cx="993805" cy="651314"/>
          </a:xfrm>
          <a:prstGeom prst="downArrow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Exit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412F-8BFE-13A7-12D4-66B62440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FBB90-BF07-E48E-BDDB-F786CC5C7636}"/>
              </a:ext>
            </a:extLst>
          </p:cNvPr>
          <p:cNvSpPr txBox="1"/>
          <p:nvPr/>
        </p:nvSpPr>
        <p:spPr>
          <a:xfrm>
            <a:off x="500990" y="1354529"/>
            <a:ext cx="8396225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By verifying the database, Login Page will alert users when their username or password is incorrect.</a:t>
            </a:r>
          </a:p>
          <a:p>
            <a:r>
              <a:rPr lang="en-US">
                <a:solidFill>
                  <a:schemeClr val="accent6"/>
                </a:solidFill>
              </a:rPr>
              <a:t>By signing up, a new record will be added to the database.</a:t>
            </a:r>
          </a:p>
          <a:p>
            <a:endParaRPr lang="en-US">
              <a:solidFill>
                <a:schemeClr val="accent6"/>
              </a:solidFill>
            </a:endParaRPr>
          </a:p>
          <a:p>
            <a:r>
              <a:rPr lang="en-US">
                <a:solidFill>
                  <a:schemeClr val="accent6"/>
                </a:solidFill>
              </a:rPr>
              <a:t>The Navigation Drawer in </a:t>
            </a:r>
            <a:r>
              <a:rPr lang="en-US" err="1">
                <a:solidFill>
                  <a:schemeClr val="accent6"/>
                </a:solidFill>
              </a:rPr>
              <a:t>CarbonAware</a:t>
            </a:r>
            <a:r>
              <a:rPr lang="en-US">
                <a:solidFill>
                  <a:schemeClr val="accent6"/>
                </a:solidFill>
              </a:rPr>
              <a:t> enables easy access to different app sections and features, enhancing user navigation and interaction.</a:t>
            </a:r>
          </a:p>
          <a:p>
            <a:endParaRPr lang="en-US">
              <a:solidFill>
                <a:schemeClr val="accent6"/>
              </a:solidFill>
            </a:endParaRPr>
          </a:p>
          <a:p>
            <a:br>
              <a:rPr lang="en-US"/>
            </a:br>
            <a:r>
              <a:rPr lang="en-US">
                <a:solidFill>
                  <a:schemeClr val="accent6"/>
                </a:solidFill>
              </a:rPr>
              <a:t>The QR code scanner will give quick access to Singapore's carbon emission reduction efforts.</a:t>
            </a:r>
          </a:p>
          <a:p>
            <a:endParaRPr lang="en-US">
              <a:solidFill>
                <a:schemeClr val="accent6"/>
              </a:solidFill>
            </a:endParaRPr>
          </a:p>
          <a:p>
            <a:r>
              <a:rPr lang="en-US">
                <a:solidFill>
                  <a:schemeClr val="accent6"/>
                </a:solidFill>
              </a:rPr>
              <a:t>The About Page in </a:t>
            </a:r>
            <a:r>
              <a:rPr lang="en-US" err="1">
                <a:solidFill>
                  <a:schemeClr val="accent6"/>
                </a:solidFill>
              </a:rPr>
              <a:t>CarbonAware</a:t>
            </a:r>
            <a:r>
              <a:rPr lang="en-US">
                <a:solidFill>
                  <a:schemeClr val="accent6"/>
                </a:solidFill>
              </a:rPr>
              <a:t> provides key details about the app, including its purpose, app logo, and version number.</a:t>
            </a:r>
          </a:p>
          <a:p>
            <a:endParaRPr lang="en-US">
              <a:solidFill>
                <a:schemeClr val="accent6"/>
              </a:solidFill>
            </a:endParaRPr>
          </a:p>
          <a:p>
            <a:r>
              <a:rPr lang="en-US">
                <a:solidFill>
                  <a:schemeClr val="accent6"/>
                </a:solidFill>
              </a:rPr>
              <a:t>These sections provide users with valuable information, guidance, and tools to track, manage, and improve their carbon footprint and overall sustainability efforts</a:t>
            </a:r>
          </a:p>
          <a:p>
            <a:pPr marL="285750" indent="-285750">
              <a:buChar char="•"/>
            </a:pPr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529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0" name="Google Shape;450;p48"/>
          <p:cNvCxnSpPr/>
          <p:nvPr/>
        </p:nvCxnSpPr>
        <p:spPr>
          <a:xfrm>
            <a:off x="0" y="4873850"/>
            <a:ext cx="2218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FD7053E-3E56-8AAF-CB36-51EF70674B1F}"/>
              </a:ext>
            </a:extLst>
          </p:cNvPr>
          <p:cNvSpPr/>
          <p:nvPr/>
        </p:nvSpPr>
        <p:spPr>
          <a:xfrm>
            <a:off x="5873243" y="1034769"/>
            <a:ext cx="869512" cy="503771"/>
          </a:xfrm>
          <a:prstGeom prst="rightArrow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Save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9C84C90D-19DF-F675-298E-067A8A63ED57}"/>
              </a:ext>
            </a:extLst>
          </p:cNvPr>
          <p:cNvSpPr/>
          <p:nvPr/>
        </p:nvSpPr>
        <p:spPr>
          <a:xfrm>
            <a:off x="1380718" y="964869"/>
            <a:ext cx="840471" cy="849779"/>
          </a:xfrm>
          <a:prstGeom prst="rightArrow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rgbClr val="000000"/>
                </a:solidFill>
                <a:cs typeface="Arial"/>
              </a:rPr>
              <a:t>Home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8D64E76-F1D6-50A2-CAAD-ABF8A7FE5563}"/>
              </a:ext>
            </a:extLst>
          </p:cNvPr>
          <p:cNvSpPr/>
          <p:nvPr/>
        </p:nvSpPr>
        <p:spPr>
          <a:xfrm>
            <a:off x="3393243" y="729819"/>
            <a:ext cx="1307147" cy="927113"/>
          </a:xfrm>
          <a:prstGeom prst="rightArrow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Kitchen Appliances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BA7074B-6557-BBC2-DB00-52E032218F99}"/>
              </a:ext>
            </a:extLst>
          </p:cNvPr>
          <p:cNvSpPr/>
          <p:nvPr/>
        </p:nvSpPr>
        <p:spPr>
          <a:xfrm>
            <a:off x="2964559" y="3442750"/>
            <a:ext cx="727365" cy="504702"/>
          </a:xfrm>
          <a:prstGeom prst="rightArrow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Save</a:t>
            </a:r>
          </a:p>
        </p:txBody>
      </p:sp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5ACCF39A-CC8F-46D6-6D85-6C853779E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4768" y="249307"/>
            <a:ext cx="1112335" cy="2383735"/>
          </a:xfrm>
          <a:prstGeom prst="rect">
            <a:avLst/>
          </a:prstGeom>
        </p:spPr>
      </p:pic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B4F468CB-1EC6-FB40-E66D-B15027348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4073" y="2758936"/>
            <a:ext cx="1112335" cy="2383735"/>
          </a:xfrm>
          <a:prstGeom prst="rect">
            <a:avLst/>
          </a:prstGeom>
        </p:spPr>
      </p:pic>
      <p:pic>
        <p:nvPicPr>
          <p:cNvPr id="9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EBE4216-B50C-5093-5C56-C9858497AA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398" y="249305"/>
            <a:ext cx="1112335" cy="2383736"/>
          </a:xfrm>
          <a:prstGeom prst="rect">
            <a:avLst/>
          </a:prstGeom>
        </p:spPr>
      </p:pic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DED6500-3970-59C0-7E48-3DC575B78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3289" y="249306"/>
            <a:ext cx="1112336" cy="2383735"/>
          </a:xfrm>
          <a:prstGeom prst="rect">
            <a:avLst/>
          </a:prstGeom>
        </p:spPr>
      </p:pic>
      <p:pic>
        <p:nvPicPr>
          <p:cNvPr id="19" name="Picture 20" descr="Chart, bar chart&#10;&#10;Description automatically generated">
            <a:extLst>
              <a:ext uri="{FF2B5EF4-FFF2-40B4-BE49-F238E27FC236}">
                <a16:creationId xmlns:a16="http://schemas.microsoft.com/office/drawing/2014/main" id="{A263524D-9FB3-A466-F23B-4B3E2D1D61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5025" y="2633041"/>
            <a:ext cx="1153748" cy="2466561"/>
          </a:xfrm>
          <a:prstGeom prst="rect">
            <a:avLst/>
          </a:prstGeom>
        </p:spPr>
      </p:pic>
      <p:pic>
        <p:nvPicPr>
          <p:cNvPr id="23" name="Picture 2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DCAC609-4660-7278-0972-C0F08F2027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54571" y="2783784"/>
            <a:ext cx="1112336" cy="2334041"/>
          </a:xfrm>
          <a:prstGeom prst="rect">
            <a:avLst/>
          </a:prstGeom>
        </p:spPr>
      </p:pic>
      <p:sp>
        <p:nvSpPr>
          <p:cNvPr id="30" name="Arrow: Down 29">
            <a:extLst>
              <a:ext uri="{FF2B5EF4-FFF2-40B4-BE49-F238E27FC236}">
                <a16:creationId xmlns:a16="http://schemas.microsoft.com/office/drawing/2014/main" id="{AF60B5BD-7A33-973E-E8D0-28F127CDCF38}"/>
              </a:ext>
            </a:extLst>
          </p:cNvPr>
          <p:cNvSpPr/>
          <p:nvPr/>
        </p:nvSpPr>
        <p:spPr>
          <a:xfrm rot="-2400000">
            <a:off x="1051888" y="2590914"/>
            <a:ext cx="1018653" cy="659596"/>
          </a:xfrm>
          <a:prstGeom prst="downArrow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Diet</a:t>
            </a:r>
            <a:endParaRPr lang="en-US"/>
          </a:p>
        </p:txBody>
      </p:sp>
      <p:pic>
        <p:nvPicPr>
          <p:cNvPr id="31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B2DCE84-A225-5EA4-23A7-6475D81098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4527" y="2734087"/>
            <a:ext cx="1112335" cy="2383736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61F1ADC2-0407-EF56-A533-E25141A137F9}"/>
              </a:ext>
            </a:extLst>
          </p:cNvPr>
          <p:cNvSpPr/>
          <p:nvPr/>
        </p:nvSpPr>
        <p:spPr>
          <a:xfrm>
            <a:off x="4804785" y="3502986"/>
            <a:ext cx="1060012" cy="570031"/>
          </a:xfrm>
          <a:prstGeom prst="rightArrow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Travel</a:t>
            </a:r>
          </a:p>
        </p:txBody>
      </p: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00C913BB-6889-51F0-6F94-6DC0342F661B}"/>
              </a:ext>
            </a:extLst>
          </p:cNvPr>
          <p:cNvSpPr/>
          <p:nvPr/>
        </p:nvSpPr>
        <p:spPr>
          <a:xfrm rot="-3180000">
            <a:off x="6221112" y="2086660"/>
            <a:ext cx="869512" cy="503771"/>
          </a:xfrm>
          <a:prstGeom prst="rightArrow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Arial"/>
              </a:rPr>
              <a:t>Save</a:t>
            </a:r>
          </a:p>
        </p:txBody>
      </p:sp>
      <p:sp>
        <p:nvSpPr>
          <p:cNvPr id="40" name="Google Shape;448;p48">
            <a:extLst>
              <a:ext uri="{FF2B5EF4-FFF2-40B4-BE49-F238E27FC236}">
                <a16:creationId xmlns:a16="http://schemas.microsoft.com/office/drawing/2014/main" id="{849A9BB2-883A-1BEA-86E9-B0FC1F3DAB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5241" y="3290605"/>
            <a:ext cx="1657436" cy="1670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2800"/>
              <a:t>Overall GUI flow</a:t>
            </a:r>
            <a:endParaRPr lang="en-US" sz="280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C2C26-A4AA-A33D-389F-DF2CDE4017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69278" y="278783"/>
            <a:ext cx="1115665" cy="2383743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5EC9D908-A0C1-34EA-BD4C-BE3F0A437A2B}"/>
              </a:ext>
            </a:extLst>
          </p:cNvPr>
          <p:cNvSpPr/>
          <p:nvPr/>
        </p:nvSpPr>
        <p:spPr>
          <a:xfrm rot="6052252">
            <a:off x="8362348" y="1995973"/>
            <a:ext cx="803478" cy="469574"/>
          </a:xfrm>
          <a:prstGeom prst="rightArrow">
            <a:avLst>
              <a:gd name="adj1" fmla="val 48525"/>
              <a:gd name="adj2" fmla="val 50000"/>
            </a:avLst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C56A7A-7A26-293F-7CD6-96154CA59A28}"/>
              </a:ext>
            </a:extLst>
          </p:cNvPr>
          <p:cNvSpPr/>
          <p:nvPr/>
        </p:nvSpPr>
        <p:spPr>
          <a:xfrm>
            <a:off x="8184943" y="1720039"/>
            <a:ext cx="751535" cy="276205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050">
                <a:cs typeface="Arial"/>
              </a:rPr>
              <a:t>Calculate</a:t>
            </a: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20514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412F-8BFE-13A7-12D4-66B62440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FBB90-BF07-E48E-BDDB-F786CC5C7636}"/>
              </a:ext>
            </a:extLst>
          </p:cNvPr>
          <p:cNvSpPr txBox="1"/>
          <p:nvPr/>
        </p:nvSpPr>
        <p:spPr>
          <a:xfrm>
            <a:off x="500990" y="1354529"/>
            <a:ext cx="8396225" cy="37548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Travel: Log hours spent on different transportation modes to monitor and understand your carbon footprint. Tap "Save" to go back to home page.</a:t>
            </a:r>
          </a:p>
          <a:p>
            <a:endParaRPr lang="en-US">
              <a:solidFill>
                <a:schemeClr val="accent6"/>
              </a:solidFill>
            </a:endParaRPr>
          </a:p>
          <a:p>
            <a:r>
              <a:rPr lang="en-US">
                <a:solidFill>
                  <a:schemeClr val="accent6"/>
                </a:solidFill>
              </a:rPr>
              <a:t>Home Utility: Track hours of electricity, gas, or water usage to identify areas for improvement. Tap "Save" to go back to home page.</a:t>
            </a:r>
          </a:p>
          <a:p>
            <a:endParaRPr lang="en-US">
              <a:solidFill>
                <a:schemeClr val="accent6"/>
              </a:solidFill>
            </a:endParaRPr>
          </a:p>
          <a:p>
            <a:r>
              <a:rPr lang="en-US">
                <a:solidFill>
                  <a:schemeClr val="accent6"/>
                </a:solidFill>
              </a:rPr>
              <a:t>Diet: Record time spent on different dietary choices to understand your environmental impact. Tap "Save" to go back to home page.</a:t>
            </a:r>
          </a:p>
          <a:p>
            <a:endParaRPr lang="en-US">
              <a:solidFill>
                <a:schemeClr val="accent6"/>
              </a:solidFill>
            </a:endParaRPr>
          </a:p>
          <a:p>
            <a:r>
              <a:rPr lang="en-US">
                <a:solidFill>
                  <a:schemeClr val="accent6"/>
                </a:solidFill>
              </a:rPr>
              <a:t>Others: Log hours spent on various activities to gain insights into your carbon footprint. Tap "Save" to go back to home page.</a:t>
            </a:r>
          </a:p>
          <a:p>
            <a:endParaRPr lang="en-US">
              <a:solidFill>
                <a:schemeClr val="accent6"/>
              </a:solidFill>
            </a:endParaRPr>
          </a:p>
          <a:p>
            <a:r>
              <a:rPr lang="en-US">
                <a:solidFill>
                  <a:schemeClr val="accent6"/>
                </a:solidFill>
              </a:rPr>
              <a:t>The “Calculate" button allows users to calculate their carbon footprint based on the logged hours, enabling them to make informed decisions and take steps towards reducing their environmental impact.</a:t>
            </a:r>
          </a:p>
          <a:p>
            <a:br>
              <a:rPr lang="en-US"/>
            </a:br>
            <a:endParaRPr lang="en-US">
              <a:solidFill>
                <a:schemeClr val="accent6"/>
              </a:solidFill>
            </a:endParaRPr>
          </a:p>
          <a:p>
            <a:pPr marL="285750" indent="-285750">
              <a:buChar char="•"/>
            </a:pPr>
            <a:endParaRPr lang="en-US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382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13243-B52A-7B74-2F90-04D3D0C43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Overall GUI flow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0DC03F6-DEBB-1AF9-2C57-099D97BCC66B}"/>
              </a:ext>
            </a:extLst>
          </p:cNvPr>
          <p:cNvSpPr txBox="1"/>
          <p:nvPr/>
        </p:nvSpPr>
        <p:spPr>
          <a:xfrm>
            <a:off x="406306" y="1243694"/>
            <a:ext cx="231658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accent6"/>
                </a:solidFill>
                <a:latin typeface="Cormorant Garamond"/>
              </a:rPr>
              <a:t>Home Page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5BA9D3-44F3-4A65-465D-EB4E963C09D0}"/>
              </a:ext>
            </a:extLst>
          </p:cNvPr>
          <p:cNvSpPr txBox="1"/>
          <p:nvPr/>
        </p:nvSpPr>
        <p:spPr>
          <a:xfrm>
            <a:off x="2833810" y="1366766"/>
            <a:ext cx="1330957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accent6"/>
                </a:solidFill>
                <a:latin typeface="Cormorant Garamond"/>
              </a:rPr>
              <a:t>Tips Pages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58EE20-AA77-C761-D28A-883BF83A4159}"/>
              </a:ext>
            </a:extLst>
          </p:cNvPr>
          <p:cNvSpPr txBox="1"/>
          <p:nvPr/>
        </p:nvSpPr>
        <p:spPr>
          <a:xfrm>
            <a:off x="5390104" y="1283940"/>
            <a:ext cx="1368754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accent6"/>
                </a:solidFill>
                <a:latin typeface="Cormorant Garamond"/>
              </a:rPr>
              <a:t>Stats Page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0EC0541-B5CC-1DD9-38FD-147133751683}"/>
              </a:ext>
            </a:extLst>
          </p:cNvPr>
          <p:cNvSpPr txBox="1"/>
          <p:nvPr/>
        </p:nvSpPr>
        <p:spPr>
          <a:xfrm>
            <a:off x="7425291" y="1245793"/>
            <a:ext cx="145531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>
                <a:solidFill>
                  <a:schemeClr val="accent6"/>
                </a:solidFill>
                <a:latin typeface="Cormorant Garamond"/>
              </a:rPr>
              <a:t>Profile Page</a:t>
            </a:r>
          </a:p>
        </p:txBody>
      </p:sp>
      <p:pic>
        <p:nvPicPr>
          <p:cNvPr id="12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7541C50-773D-9DB4-6526-E5B42EB23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267" y="1789872"/>
            <a:ext cx="1427075" cy="3046345"/>
          </a:xfrm>
          <a:prstGeom prst="rect">
            <a:avLst/>
          </a:prstGeom>
        </p:spPr>
      </p:pic>
      <p:pic>
        <p:nvPicPr>
          <p:cNvPr id="13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2B242315-FEDB-EB2D-CD52-933830978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6508" y="1789871"/>
            <a:ext cx="1460204" cy="3104322"/>
          </a:xfrm>
          <a:prstGeom prst="rect">
            <a:avLst/>
          </a:prstGeom>
        </p:spPr>
      </p:pic>
      <p:pic>
        <p:nvPicPr>
          <p:cNvPr id="16" name="Picture 16">
            <a:extLst>
              <a:ext uri="{FF2B5EF4-FFF2-40B4-BE49-F238E27FC236}">
                <a16:creationId xmlns:a16="http://schemas.microsoft.com/office/drawing/2014/main" id="{8DEB84C8-D9C3-A09C-30BE-863FCEA16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3759" y="1786954"/>
            <a:ext cx="1461954" cy="3107122"/>
          </a:xfrm>
          <a:prstGeom prst="rect">
            <a:avLst/>
          </a:prstGeom>
        </p:spPr>
      </p:pic>
      <p:pic>
        <p:nvPicPr>
          <p:cNvPr id="3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9EEFE37-FDFC-62F9-65B1-403F96C142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202" y="1698761"/>
            <a:ext cx="1427074" cy="3071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1055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95412F-8BFE-13A7-12D4-66B62440F0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FBB90-BF07-E48E-BDDB-F786CC5C7636}"/>
              </a:ext>
            </a:extLst>
          </p:cNvPr>
          <p:cNvSpPr txBox="1"/>
          <p:nvPr/>
        </p:nvSpPr>
        <p:spPr>
          <a:xfrm>
            <a:off x="500990" y="1354529"/>
            <a:ext cx="8396225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solidFill>
                  <a:schemeClr val="accent6"/>
                </a:solidFill>
              </a:rPr>
              <a:t>The home page, with its bottom navigation bar, serves as the main dashboard of the </a:t>
            </a:r>
            <a:r>
              <a:rPr lang="en-US" err="1">
                <a:solidFill>
                  <a:schemeClr val="accent6"/>
                </a:solidFill>
              </a:rPr>
              <a:t>CarbonAware</a:t>
            </a:r>
            <a:r>
              <a:rPr lang="en-US">
                <a:solidFill>
                  <a:schemeClr val="accent6"/>
                </a:solidFill>
              </a:rPr>
              <a:t> app, offering easy access to essential features and information. Its purposes are:</a:t>
            </a:r>
          </a:p>
          <a:p>
            <a:endParaRPr lang="en-US">
              <a:solidFill>
                <a:schemeClr val="accent6"/>
              </a:solidFill>
            </a:endParaRPr>
          </a:p>
          <a:p>
            <a:r>
              <a:rPr lang="en-US">
                <a:solidFill>
                  <a:schemeClr val="accent6"/>
                </a:solidFill>
              </a:rPr>
              <a:t>Tips: Personalized recommendations and actionable tips for reducing carbon footprint.</a:t>
            </a:r>
          </a:p>
          <a:p>
            <a:endParaRPr lang="en-US">
              <a:solidFill>
                <a:schemeClr val="accent6"/>
              </a:solidFill>
            </a:endParaRPr>
          </a:p>
          <a:p>
            <a:r>
              <a:rPr lang="en-US">
                <a:solidFill>
                  <a:schemeClr val="accent6"/>
                </a:solidFill>
              </a:rPr>
              <a:t>Home: Choices to choose from when entering data for each category</a:t>
            </a:r>
          </a:p>
          <a:p>
            <a:endParaRPr lang="en-US">
              <a:solidFill>
                <a:schemeClr val="accent6"/>
              </a:solidFill>
            </a:endParaRPr>
          </a:p>
          <a:p>
            <a:r>
              <a:rPr lang="en-US">
                <a:solidFill>
                  <a:schemeClr val="accent6"/>
                </a:solidFill>
              </a:rPr>
              <a:t>Stats: Detailed insights and visualizations of carbon footprint data over time.</a:t>
            </a:r>
          </a:p>
          <a:p>
            <a:endParaRPr lang="en-US">
              <a:solidFill>
                <a:schemeClr val="accent6"/>
              </a:solidFill>
            </a:endParaRPr>
          </a:p>
          <a:p>
            <a:r>
              <a:rPr lang="en-US">
                <a:solidFill>
                  <a:schemeClr val="accent6"/>
                </a:solidFill>
              </a:rPr>
              <a:t>Profile: Manage personal information, settings, preferences, sustainability goals, and achievements.</a:t>
            </a:r>
          </a:p>
        </p:txBody>
      </p:sp>
    </p:spTree>
    <p:extLst>
      <p:ext uri="{BB962C8B-B14F-4D97-AF65-F5344CB8AC3E}">
        <p14:creationId xmlns:p14="http://schemas.microsoft.com/office/powerpoint/2010/main" val="3666993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876F58-597A-0558-9437-170572503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B38C91-10B6-752C-CB2A-A90893BA61E7}"/>
              </a:ext>
            </a:extLst>
          </p:cNvPr>
          <p:cNvSpPr txBox="1"/>
          <p:nvPr/>
        </p:nvSpPr>
        <p:spPr>
          <a:xfrm>
            <a:off x="392522" y="1477234"/>
            <a:ext cx="3817378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1200">
              <a:solidFill>
                <a:srgbClr val="D1D5DB"/>
              </a:solidFill>
            </a:endParaRPr>
          </a:p>
          <a:p>
            <a:r>
              <a:rPr lang="en-US" sz="2800">
                <a:solidFill>
                  <a:srgbClr val="D1D5DB"/>
                </a:solidFill>
                <a:latin typeface="Cormorant Garamond"/>
              </a:rPr>
              <a:t>Dinesh</a:t>
            </a:r>
            <a:r>
              <a:rPr lang="en-US" sz="2400">
                <a:solidFill>
                  <a:srgbClr val="D1D5DB"/>
                </a:solidFill>
                <a:latin typeface="Cormorant Garamond"/>
              </a:rPr>
              <a:t>:</a:t>
            </a:r>
          </a:p>
          <a:p>
            <a:endParaRPr lang="en-US" sz="2400">
              <a:latin typeface="Cormorant Garamond"/>
            </a:endParaRPr>
          </a:p>
          <a:p>
            <a:pPr>
              <a:buChar char="•"/>
            </a:pPr>
            <a:r>
              <a:rPr lang="en-US" sz="1200">
                <a:solidFill>
                  <a:srgbClr val="D1D5DB"/>
                </a:solidFill>
                <a:latin typeface="Open Sans"/>
              </a:rPr>
              <a:t>Welcome screen(UI)</a:t>
            </a:r>
            <a:endParaRPr lang="en-US">
              <a:latin typeface="Open Sans"/>
            </a:endParaRPr>
          </a:p>
          <a:p>
            <a:pPr>
              <a:buChar char="•"/>
            </a:pPr>
            <a:r>
              <a:rPr lang="en-US" sz="1200">
                <a:solidFill>
                  <a:srgbClr val="D1D5DB"/>
                </a:solidFill>
                <a:latin typeface="Open Sans"/>
              </a:rPr>
              <a:t>Login functionality(Database and UI)</a:t>
            </a:r>
            <a:endParaRPr lang="en-US">
              <a:latin typeface="Open Sans"/>
            </a:endParaRPr>
          </a:p>
          <a:p>
            <a:pPr>
              <a:buChar char="•"/>
            </a:pPr>
            <a:r>
              <a:rPr lang="en-US" sz="1200">
                <a:solidFill>
                  <a:srgbClr val="D1D5DB"/>
                </a:solidFill>
                <a:latin typeface="Open Sans"/>
              </a:rPr>
              <a:t>Home utility section(UI)</a:t>
            </a:r>
            <a:endParaRPr lang="en-US">
              <a:latin typeface="Open Sans"/>
            </a:endParaRPr>
          </a:p>
          <a:p>
            <a:pPr>
              <a:buChar char="•"/>
            </a:pPr>
            <a:r>
              <a:rPr lang="en-US" sz="1200">
                <a:solidFill>
                  <a:srgbClr val="D1D5DB"/>
                </a:solidFill>
                <a:latin typeface="Open Sans"/>
              </a:rPr>
              <a:t>User profile(Database and UI)</a:t>
            </a:r>
            <a:endParaRPr lang="en-US">
              <a:latin typeface="Open Sans"/>
            </a:endParaRPr>
          </a:p>
          <a:p>
            <a:pPr>
              <a:buChar char="•"/>
            </a:pPr>
            <a:r>
              <a:rPr lang="en-US" sz="1200">
                <a:solidFill>
                  <a:srgbClr val="D1D5DB"/>
                </a:solidFill>
                <a:latin typeface="Open Sans"/>
              </a:rPr>
              <a:t>Travel page(Database and UI)</a:t>
            </a:r>
          </a:p>
          <a:p>
            <a:pPr>
              <a:buFont typeface="Arial"/>
              <a:buChar char="•"/>
            </a:pPr>
            <a:r>
              <a:rPr lang="en-US" sz="1200">
                <a:solidFill>
                  <a:srgbClr val="D1D5DB"/>
                </a:solidFill>
                <a:latin typeface="Open Sans"/>
              </a:rPr>
              <a:t>About page(UI)</a:t>
            </a:r>
            <a:endParaRPr lang="en-US" sz="1200">
              <a:latin typeface="Open Sans"/>
            </a:endParaRPr>
          </a:p>
          <a:p>
            <a:pPr>
              <a:buChar char="•"/>
            </a:pPr>
            <a:r>
              <a:rPr lang="en-US" sz="1200">
                <a:solidFill>
                  <a:srgbClr val="D1D5DB"/>
                </a:solidFill>
                <a:latin typeface="Open Sans"/>
              </a:rPr>
              <a:t>Bottom Navigation Bar(UI)</a:t>
            </a:r>
          </a:p>
          <a:p>
            <a:endParaRPr lang="en-US" sz="1800" b="1">
              <a:solidFill>
                <a:srgbClr val="D1D5DB"/>
              </a:solidFill>
              <a:latin typeface="Cormorant Garamond"/>
            </a:endParaRPr>
          </a:p>
          <a:p>
            <a:pPr algn="l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182437-CA21-EA97-CBFA-DFD6CBE5FCF8}"/>
              </a:ext>
            </a:extLst>
          </p:cNvPr>
          <p:cNvSpPr txBox="1"/>
          <p:nvPr/>
        </p:nvSpPr>
        <p:spPr>
          <a:xfrm>
            <a:off x="4934102" y="1477234"/>
            <a:ext cx="352806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D1D5DB"/>
                </a:solidFill>
                <a:latin typeface="Cormorant Garamond"/>
              </a:rPr>
              <a:t>Ramesh:</a:t>
            </a:r>
          </a:p>
          <a:p>
            <a:endParaRPr lang="en-US" sz="2800">
              <a:latin typeface="Cormorant Garamond"/>
            </a:endParaRPr>
          </a:p>
          <a:p>
            <a:pPr>
              <a:buChar char="•"/>
            </a:pPr>
            <a:r>
              <a:rPr lang="en-US" sz="1400">
                <a:solidFill>
                  <a:srgbClr val="D1D5DB"/>
                </a:solidFill>
                <a:latin typeface="Open Sans"/>
              </a:rPr>
              <a:t>Home page(UI)</a:t>
            </a:r>
            <a:endParaRPr lang="en-US">
              <a:latin typeface="Open Sans"/>
            </a:endParaRPr>
          </a:p>
          <a:p>
            <a:pPr>
              <a:buChar char="•"/>
            </a:pPr>
            <a:r>
              <a:rPr lang="en-US" sz="1400">
                <a:solidFill>
                  <a:srgbClr val="D1D5DB"/>
                </a:solidFill>
                <a:latin typeface="Open Sans"/>
              </a:rPr>
              <a:t>Diet page(Database and UI)</a:t>
            </a:r>
            <a:endParaRPr lang="en-US">
              <a:latin typeface="Open Sans"/>
            </a:endParaRPr>
          </a:p>
          <a:p>
            <a:pPr>
              <a:buChar char="•"/>
            </a:pPr>
            <a:r>
              <a:rPr lang="en-US" sz="1400">
                <a:solidFill>
                  <a:srgbClr val="D1D5DB"/>
                </a:solidFill>
                <a:latin typeface="Open Sans"/>
              </a:rPr>
              <a:t>Tips page(UI)</a:t>
            </a:r>
            <a:endParaRPr lang="en-US">
              <a:latin typeface="Open Sans"/>
            </a:endParaRPr>
          </a:p>
          <a:p>
            <a:pPr>
              <a:buChar char="•"/>
            </a:pPr>
            <a:r>
              <a:rPr lang="en-US" sz="1400">
                <a:solidFill>
                  <a:srgbClr val="D1D5DB"/>
                </a:solidFill>
                <a:latin typeface="Open Sans"/>
              </a:rPr>
              <a:t>Stats page(Database and UI)</a:t>
            </a:r>
            <a:endParaRPr lang="en-US">
              <a:latin typeface="Open Sans"/>
            </a:endParaRPr>
          </a:p>
          <a:p>
            <a:pPr>
              <a:buChar char="•"/>
            </a:pPr>
            <a:r>
              <a:rPr lang="en-US" sz="1400">
                <a:solidFill>
                  <a:srgbClr val="D1D5DB"/>
                </a:solidFill>
                <a:latin typeface="Open Sans"/>
              </a:rPr>
              <a:t>Navigation drawer(UI)</a:t>
            </a:r>
          </a:p>
          <a:p>
            <a:pPr>
              <a:buChar char="•"/>
            </a:pPr>
            <a:r>
              <a:rPr lang="en-US" sz="1400">
                <a:solidFill>
                  <a:srgbClr val="D1D5DB"/>
                </a:solidFill>
                <a:latin typeface="Open Sans"/>
              </a:rPr>
              <a:t>Website view (UI)</a:t>
            </a:r>
          </a:p>
          <a:p>
            <a:pPr>
              <a:buChar char="•"/>
            </a:pPr>
            <a:r>
              <a:rPr lang="en-US" sz="1400">
                <a:solidFill>
                  <a:srgbClr val="D1D5DB"/>
                </a:solidFill>
                <a:latin typeface="Open Sans"/>
              </a:rPr>
              <a:t>Kitchen Appliances page(Database and UI)</a:t>
            </a:r>
            <a:endParaRPr lang="en-US">
              <a:latin typeface="Open Sans"/>
            </a:endParaRPr>
          </a:p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04144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title" idx="2"/>
          </p:nvPr>
        </p:nvSpPr>
        <p:spPr>
          <a:xfrm>
            <a:off x="1742675" y="1572875"/>
            <a:ext cx="81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17" name="Google Shape;217;p32"/>
          <p:cNvSpPr txBox="1">
            <a:spLocks noGrp="1"/>
          </p:cNvSpPr>
          <p:nvPr>
            <p:ph type="title" idx="3"/>
          </p:nvPr>
        </p:nvSpPr>
        <p:spPr>
          <a:xfrm>
            <a:off x="4157464" y="3176873"/>
            <a:ext cx="81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title" idx="4"/>
          </p:nvPr>
        </p:nvSpPr>
        <p:spPr>
          <a:xfrm>
            <a:off x="4152421" y="1587738"/>
            <a:ext cx="81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0" name="Google Shape;220;p32"/>
          <p:cNvSpPr txBox="1">
            <a:spLocks noGrp="1"/>
          </p:cNvSpPr>
          <p:nvPr>
            <p:ph type="title" idx="6"/>
          </p:nvPr>
        </p:nvSpPr>
        <p:spPr>
          <a:xfrm>
            <a:off x="6591317" y="1587738"/>
            <a:ext cx="8100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2" name="Google Shape;222;p32"/>
          <p:cNvSpPr txBox="1">
            <a:spLocks noGrp="1"/>
          </p:cNvSpPr>
          <p:nvPr>
            <p:ph type="subTitle" idx="1"/>
          </p:nvPr>
        </p:nvSpPr>
        <p:spPr>
          <a:xfrm>
            <a:off x="1112375" y="2172863"/>
            <a:ext cx="207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Conceive</a:t>
            </a:r>
            <a:endParaRPr/>
          </a:p>
        </p:txBody>
      </p:sp>
      <p:sp>
        <p:nvSpPr>
          <p:cNvPr id="223" name="Google Shape;223;p32"/>
          <p:cNvSpPr txBox="1">
            <a:spLocks noGrp="1"/>
          </p:cNvSpPr>
          <p:nvPr>
            <p:ph type="subTitle" idx="8"/>
          </p:nvPr>
        </p:nvSpPr>
        <p:spPr>
          <a:xfrm>
            <a:off x="3536700" y="2172875"/>
            <a:ext cx="207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</a:t>
            </a:r>
            <a:endParaRPr/>
          </a:p>
        </p:txBody>
      </p:sp>
      <p:sp>
        <p:nvSpPr>
          <p:cNvPr id="224" name="Google Shape;224;p32"/>
          <p:cNvSpPr txBox="1">
            <a:spLocks noGrp="1"/>
          </p:cNvSpPr>
          <p:nvPr>
            <p:ph type="subTitle" idx="9"/>
          </p:nvPr>
        </p:nvSpPr>
        <p:spPr>
          <a:xfrm>
            <a:off x="5961025" y="2187725"/>
            <a:ext cx="207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</a:t>
            </a:r>
            <a:endParaRPr/>
          </a:p>
        </p:txBody>
      </p:sp>
      <p:sp>
        <p:nvSpPr>
          <p:cNvPr id="225" name="Google Shape;225;p32"/>
          <p:cNvSpPr txBox="1">
            <a:spLocks noGrp="1"/>
          </p:cNvSpPr>
          <p:nvPr>
            <p:ph type="subTitle" idx="13"/>
          </p:nvPr>
        </p:nvSpPr>
        <p:spPr>
          <a:xfrm>
            <a:off x="3527152" y="3776873"/>
            <a:ext cx="2070600" cy="4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cxnSp>
        <p:nvCxnSpPr>
          <p:cNvPr id="228" name="Google Shape;228;p32"/>
          <p:cNvCxnSpPr/>
          <p:nvPr/>
        </p:nvCxnSpPr>
        <p:spPr>
          <a:xfrm>
            <a:off x="1478375" y="2690325"/>
            <a:ext cx="133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229" name="Google Shape;229;p32"/>
          <p:cNvCxnSpPr/>
          <p:nvPr/>
        </p:nvCxnSpPr>
        <p:spPr>
          <a:xfrm>
            <a:off x="3902700" y="2690325"/>
            <a:ext cx="133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230" name="Google Shape;230;p32"/>
          <p:cNvCxnSpPr/>
          <p:nvPr/>
        </p:nvCxnSpPr>
        <p:spPr>
          <a:xfrm>
            <a:off x="6327025" y="2690325"/>
            <a:ext cx="133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  <p:cxnSp>
        <p:nvCxnSpPr>
          <p:cNvPr id="231" name="Google Shape;231;p32"/>
          <p:cNvCxnSpPr/>
          <p:nvPr/>
        </p:nvCxnSpPr>
        <p:spPr>
          <a:xfrm>
            <a:off x="3893164" y="4300673"/>
            <a:ext cx="1338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Features used:</a:t>
            </a:r>
            <a:endParaRPr/>
          </a:p>
        </p:txBody>
      </p:sp>
      <p:sp>
        <p:nvSpPr>
          <p:cNvPr id="494" name="Google Shape;494;p51"/>
          <p:cNvSpPr txBox="1">
            <a:spLocks noGrp="1"/>
          </p:cNvSpPr>
          <p:nvPr>
            <p:ph type="body" idx="1"/>
          </p:nvPr>
        </p:nvSpPr>
        <p:spPr>
          <a:xfrm>
            <a:off x="598924" y="1241880"/>
            <a:ext cx="7710775" cy="35282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Basic Features: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  Use of </a:t>
            </a:r>
            <a:r>
              <a:rPr lang="en-US" err="1"/>
              <a:t>CardView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  Use of Bottom Navigation Bar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 Using Splash Screen with music or with Text-to-Speech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</a:t>
            </a:r>
            <a:endParaRPr lang="en-SG"/>
          </a:p>
          <a:p>
            <a:pPr marL="0" indent="0">
              <a:buNone/>
            </a:pPr>
            <a:endParaRPr lang="en-SG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Advanced Features: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  Using Web View to view web pages within app. 		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 </a:t>
            </a:r>
            <a:r>
              <a:rPr lang="en-SG"/>
              <a:t>Cloud Database (e.g., Firebase) for User Login/Authentication: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  Use of Navigation Drawer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 Integration with other module mini-project</a:t>
            </a:r>
          </a:p>
          <a:p>
            <a:pPr marL="0" indent="0">
              <a:buNone/>
            </a:pPr>
            <a:r>
              <a:rPr lang="en-US"/>
              <a:t> Use of </a:t>
            </a:r>
            <a:r>
              <a:rPr lang="en-US" err="1"/>
              <a:t>RecyclerView</a:t>
            </a:r>
            <a:r>
              <a:rPr lang="en-US"/>
              <a:t> with Item Selection         </a:t>
            </a:r>
          </a:p>
          <a:p>
            <a:pPr marL="0" indent="0"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Self-Direct Learning Features: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 </a:t>
            </a:r>
            <a:r>
              <a:rPr lang="en-SG"/>
              <a:t>NoSQL Cassandra (</a:t>
            </a:r>
            <a:r>
              <a:rPr lang="en-SG" err="1"/>
              <a:t>AstraDB</a:t>
            </a:r>
            <a:r>
              <a:rPr lang="en-SG"/>
              <a:t>) Database for User Input and Data Storage: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"/>
          <p:cNvSpPr txBox="1">
            <a:spLocks noGrp="1"/>
          </p:cNvSpPr>
          <p:nvPr>
            <p:ph type="title"/>
          </p:nvPr>
        </p:nvSpPr>
        <p:spPr>
          <a:xfrm>
            <a:off x="2927714" y="1465169"/>
            <a:ext cx="32886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473" name="Google Shape;473;p49"/>
          <p:cNvGrpSpPr/>
          <p:nvPr/>
        </p:nvGrpSpPr>
        <p:grpSpPr>
          <a:xfrm rot="10800000">
            <a:off x="561538" y="4206800"/>
            <a:ext cx="303375" cy="397200"/>
            <a:chOff x="240550" y="457600"/>
            <a:chExt cx="303375" cy="397200"/>
          </a:xfrm>
        </p:grpSpPr>
        <p:grpSp>
          <p:nvGrpSpPr>
            <p:cNvPr id="474" name="Google Shape;474;p49"/>
            <p:cNvGrpSpPr/>
            <p:nvPr/>
          </p:nvGrpSpPr>
          <p:grpSpPr>
            <a:xfrm>
              <a:off x="240550" y="539500"/>
              <a:ext cx="237625" cy="315300"/>
              <a:chOff x="409425" y="404150"/>
              <a:chExt cx="237625" cy="315300"/>
            </a:xfrm>
          </p:grpSpPr>
          <p:sp>
            <p:nvSpPr>
              <p:cNvPr id="475" name="Google Shape;475;p49"/>
              <p:cNvSpPr/>
              <p:nvPr/>
            </p:nvSpPr>
            <p:spPr>
              <a:xfrm>
                <a:off x="409425" y="404150"/>
                <a:ext cx="87000" cy="156300"/>
              </a:xfrm>
              <a:prstGeom prst="diamond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49"/>
              <p:cNvSpPr/>
              <p:nvPr/>
            </p:nvSpPr>
            <p:spPr>
              <a:xfrm>
                <a:off x="588550" y="614150"/>
                <a:ext cx="58500" cy="105300"/>
              </a:xfrm>
              <a:prstGeom prst="diamond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7" name="Google Shape;477;p49"/>
            <p:cNvSpPr/>
            <p:nvPr/>
          </p:nvSpPr>
          <p:spPr>
            <a:xfrm>
              <a:off x="445225" y="457600"/>
              <a:ext cx="98700" cy="98700"/>
            </a:xfrm>
            <a:prstGeom prst="plaqu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8" name="Google Shape;478;p49"/>
          <p:cNvGrpSpPr/>
          <p:nvPr/>
        </p:nvGrpSpPr>
        <p:grpSpPr>
          <a:xfrm flipH="1">
            <a:off x="8279088" y="539500"/>
            <a:ext cx="303375" cy="397200"/>
            <a:chOff x="240550" y="457600"/>
            <a:chExt cx="303375" cy="397200"/>
          </a:xfrm>
        </p:grpSpPr>
        <p:sp>
          <p:nvSpPr>
            <p:cNvPr id="479" name="Google Shape;479;p49"/>
            <p:cNvSpPr/>
            <p:nvPr/>
          </p:nvSpPr>
          <p:spPr>
            <a:xfrm>
              <a:off x="445225" y="457600"/>
              <a:ext cx="98700" cy="98700"/>
            </a:xfrm>
            <a:prstGeom prst="plaqu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0" name="Google Shape;480;p49"/>
            <p:cNvGrpSpPr/>
            <p:nvPr/>
          </p:nvGrpSpPr>
          <p:grpSpPr>
            <a:xfrm>
              <a:off x="240550" y="539500"/>
              <a:ext cx="237625" cy="315300"/>
              <a:chOff x="409425" y="404150"/>
              <a:chExt cx="237625" cy="315300"/>
            </a:xfrm>
          </p:grpSpPr>
          <p:sp>
            <p:nvSpPr>
              <p:cNvPr id="481" name="Google Shape;481;p49"/>
              <p:cNvSpPr/>
              <p:nvPr/>
            </p:nvSpPr>
            <p:spPr>
              <a:xfrm>
                <a:off x="588550" y="614150"/>
                <a:ext cx="58500" cy="105300"/>
              </a:xfrm>
              <a:prstGeom prst="diamond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49"/>
              <p:cNvSpPr/>
              <p:nvPr/>
            </p:nvSpPr>
            <p:spPr>
              <a:xfrm>
                <a:off x="409425" y="404150"/>
                <a:ext cx="87000" cy="156300"/>
              </a:xfrm>
              <a:prstGeom prst="diamond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1"/>
          <p:cNvSpPr txBox="1">
            <a:spLocks noGrp="1"/>
          </p:cNvSpPr>
          <p:nvPr>
            <p:ph type="body" idx="1"/>
          </p:nvPr>
        </p:nvSpPr>
        <p:spPr>
          <a:xfrm>
            <a:off x="713224" y="1478100"/>
            <a:ext cx="7710775" cy="27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SG"/>
              <a:t>UI Designer : </a:t>
            </a:r>
            <a:r>
              <a:rPr lang="en-SG" err="1"/>
              <a:t>Justinmind</a:t>
            </a:r>
            <a:endParaRPr lang="en-SG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BF3705-28AB-E966-A9BF-CECA2D928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8405"/>
            <a:ext cx="2749534" cy="1072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879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"/>
          <p:cNvSpPr txBox="1">
            <a:spLocks noGrp="1"/>
          </p:cNvSpPr>
          <p:nvPr>
            <p:ph type="title"/>
          </p:nvPr>
        </p:nvSpPr>
        <p:spPr>
          <a:xfrm>
            <a:off x="1977450" y="1697738"/>
            <a:ext cx="5189100" cy="10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Conceive</a:t>
            </a:r>
            <a:endParaRPr/>
          </a:p>
        </p:txBody>
      </p:sp>
      <p:grpSp>
        <p:nvGrpSpPr>
          <p:cNvPr id="377" name="Google Shape;377;p44"/>
          <p:cNvGrpSpPr/>
          <p:nvPr/>
        </p:nvGrpSpPr>
        <p:grpSpPr>
          <a:xfrm rot="10800000" flipH="1">
            <a:off x="8279088" y="4206800"/>
            <a:ext cx="303375" cy="397200"/>
            <a:chOff x="240550" y="457600"/>
            <a:chExt cx="303375" cy="397200"/>
          </a:xfrm>
        </p:grpSpPr>
        <p:grpSp>
          <p:nvGrpSpPr>
            <p:cNvPr id="378" name="Google Shape;378;p44"/>
            <p:cNvGrpSpPr/>
            <p:nvPr/>
          </p:nvGrpSpPr>
          <p:grpSpPr>
            <a:xfrm>
              <a:off x="240550" y="539500"/>
              <a:ext cx="237625" cy="315300"/>
              <a:chOff x="409425" y="404150"/>
              <a:chExt cx="237625" cy="315300"/>
            </a:xfrm>
          </p:grpSpPr>
          <p:sp>
            <p:nvSpPr>
              <p:cNvPr id="379" name="Google Shape;379;p44"/>
              <p:cNvSpPr/>
              <p:nvPr/>
            </p:nvSpPr>
            <p:spPr>
              <a:xfrm>
                <a:off x="409425" y="404150"/>
                <a:ext cx="87000" cy="156300"/>
              </a:xfrm>
              <a:prstGeom prst="diamond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4"/>
              <p:cNvSpPr/>
              <p:nvPr/>
            </p:nvSpPr>
            <p:spPr>
              <a:xfrm>
                <a:off x="588550" y="614150"/>
                <a:ext cx="58500" cy="105300"/>
              </a:xfrm>
              <a:prstGeom prst="diamond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" name="Google Shape;381;p44"/>
            <p:cNvSpPr/>
            <p:nvPr/>
          </p:nvSpPr>
          <p:spPr>
            <a:xfrm>
              <a:off x="445225" y="457600"/>
              <a:ext cx="98700" cy="98700"/>
            </a:xfrm>
            <a:prstGeom prst="plaqu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44"/>
          <p:cNvGrpSpPr/>
          <p:nvPr/>
        </p:nvGrpSpPr>
        <p:grpSpPr>
          <a:xfrm>
            <a:off x="561538" y="539500"/>
            <a:ext cx="303375" cy="397200"/>
            <a:chOff x="240550" y="457600"/>
            <a:chExt cx="303375" cy="397200"/>
          </a:xfrm>
        </p:grpSpPr>
        <p:sp>
          <p:nvSpPr>
            <p:cNvPr id="383" name="Google Shape;383;p44"/>
            <p:cNvSpPr/>
            <p:nvPr/>
          </p:nvSpPr>
          <p:spPr>
            <a:xfrm>
              <a:off x="445225" y="457600"/>
              <a:ext cx="98700" cy="98700"/>
            </a:xfrm>
            <a:prstGeom prst="plaqu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" name="Google Shape;384;p44"/>
            <p:cNvGrpSpPr/>
            <p:nvPr/>
          </p:nvGrpSpPr>
          <p:grpSpPr>
            <a:xfrm>
              <a:off x="240550" y="539500"/>
              <a:ext cx="237625" cy="315300"/>
              <a:chOff x="409425" y="404150"/>
              <a:chExt cx="237625" cy="315300"/>
            </a:xfrm>
          </p:grpSpPr>
          <p:sp>
            <p:nvSpPr>
              <p:cNvPr id="385" name="Google Shape;385;p44"/>
              <p:cNvSpPr/>
              <p:nvPr/>
            </p:nvSpPr>
            <p:spPr>
              <a:xfrm>
                <a:off x="588550" y="614150"/>
                <a:ext cx="58500" cy="105300"/>
              </a:xfrm>
              <a:prstGeom prst="diamond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4"/>
              <p:cNvSpPr/>
              <p:nvPr/>
            </p:nvSpPr>
            <p:spPr>
              <a:xfrm>
                <a:off x="409425" y="404150"/>
                <a:ext cx="87000" cy="156300"/>
              </a:xfrm>
              <a:prstGeom prst="diamond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87" name="Google Shape;387;p44"/>
          <p:cNvCxnSpPr/>
          <p:nvPr/>
        </p:nvCxnSpPr>
        <p:spPr>
          <a:xfrm>
            <a:off x="2389200" y="2884025"/>
            <a:ext cx="436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  <p:extLst>
      <p:ext uri="{BB962C8B-B14F-4D97-AF65-F5344CB8AC3E}">
        <p14:creationId xmlns:p14="http://schemas.microsoft.com/office/powerpoint/2010/main" val="1005531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333E6-4231-3212-5A74-DD0DDA40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/>
              <a:t>Problem Statement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6D647EC-C80A-BD40-282E-53C05A942D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8819" y="1295812"/>
            <a:ext cx="7346361" cy="3302720"/>
          </a:xfrm>
        </p:spPr>
        <p:txBody>
          <a:bodyPr/>
          <a:lstStyle/>
          <a:p>
            <a:r>
              <a:rPr lang="en-US" sz="2000"/>
              <a:t> Existing carbon footprint calculation tools are not tailored to the unique lifestyle and environmental considerations of residents in Singapore.</a:t>
            </a:r>
          </a:p>
          <a:p>
            <a:r>
              <a:rPr lang="en-US" sz="2000"/>
              <a:t>    Most Singaporeans live in apartments, rely on public transportation, and have limited usage of heaters due to the tropical climate.</a:t>
            </a:r>
          </a:p>
          <a:p>
            <a:r>
              <a:rPr lang="en-US" sz="2000"/>
              <a:t>    This leads to inaccuracies in carbon footprint assessments and hinders the ability to provide personalized recommendations for sustainable living in Singapore.</a:t>
            </a:r>
            <a:endParaRPr lang="en-SG" sz="2000"/>
          </a:p>
        </p:txBody>
      </p:sp>
    </p:spTree>
    <p:extLst>
      <p:ext uri="{BB962C8B-B14F-4D97-AF65-F5344CB8AC3E}">
        <p14:creationId xmlns:p14="http://schemas.microsoft.com/office/powerpoint/2010/main" val="1486906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Background Information</a:t>
            </a:r>
            <a:endParaRPr lang="en-US"/>
          </a:p>
        </p:txBody>
      </p:sp>
      <p:sp>
        <p:nvSpPr>
          <p:cNvPr id="246" name="Google Shape;246;p34"/>
          <p:cNvSpPr txBox="1">
            <a:spLocks noGrp="1"/>
          </p:cNvSpPr>
          <p:nvPr>
            <p:ph type="subTitle" idx="4"/>
          </p:nvPr>
        </p:nvSpPr>
        <p:spPr>
          <a:xfrm>
            <a:off x="257175" y="1509486"/>
            <a:ext cx="3028950" cy="9487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Climate Change and Individual Contributions:</a:t>
            </a:r>
            <a:endParaRPr/>
          </a:p>
        </p:txBody>
      </p:sp>
      <p:sp>
        <p:nvSpPr>
          <p:cNvPr id="247" name="Google Shape;247;p34"/>
          <p:cNvSpPr txBox="1">
            <a:spLocks noGrp="1"/>
          </p:cNvSpPr>
          <p:nvPr>
            <p:ph type="subTitle" idx="5"/>
          </p:nvPr>
        </p:nvSpPr>
        <p:spPr>
          <a:xfrm>
            <a:off x="3519731" y="1643925"/>
            <a:ext cx="2104500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Singapore's Unique Context:</a:t>
            </a:r>
            <a:endParaRPr/>
          </a:p>
        </p:txBody>
      </p:sp>
      <p:sp>
        <p:nvSpPr>
          <p:cNvPr id="248" name="Google Shape;248;p34"/>
          <p:cNvSpPr txBox="1">
            <a:spLocks noGrp="1"/>
          </p:cNvSpPr>
          <p:nvPr>
            <p:ph type="subTitle" idx="1"/>
          </p:nvPr>
        </p:nvSpPr>
        <p:spPr>
          <a:xfrm>
            <a:off x="323850" y="2451826"/>
            <a:ext cx="2497226" cy="16710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 Climate change is a global challenge driven by increasing greenhouse gas emissions.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    Individuals significantly contribute to these emissions through their daily activities.</a:t>
            </a:r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subTitle" idx="2"/>
          </p:nvPr>
        </p:nvSpPr>
        <p:spPr>
          <a:xfrm>
            <a:off x="3286125" y="2621103"/>
            <a:ext cx="2730827" cy="20773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 Singapore has a high population density, with most residents living in apartments and relying on public transportation.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    The tropical climate reduces the need for heaters and presents unique considerations for energy consumption.</a:t>
            </a:r>
          </a:p>
        </p:txBody>
      </p:sp>
      <p:sp>
        <p:nvSpPr>
          <p:cNvPr id="250" name="Google Shape;250;p34"/>
          <p:cNvSpPr txBox="1">
            <a:spLocks noGrp="1"/>
          </p:cNvSpPr>
          <p:nvPr>
            <p:ph type="subTitle" idx="3"/>
          </p:nvPr>
        </p:nvSpPr>
        <p:spPr>
          <a:xfrm>
            <a:off x="6322879" y="2627467"/>
            <a:ext cx="2354395" cy="22779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 A specialized carbon footprint calculator and tracker are essential for addressing Singapore's specific challenges.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    By providing a customized solution, individuals can accurately measure, understand, and reduce their carbon footprints.</a:t>
            </a:r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subTitle" idx="6"/>
          </p:nvPr>
        </p:nvSpPr>
        <p:spPr>
          <a:xfrm>
            <a:off x="6322880" y="1650288"/>
            <a:ext cx="2354394" cy="8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Importance of Tailored Solutions: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Research into existing solutions</a:t>
            </a:r>
            <a:endParaRPr/>
          </a:p>
        </p:txBody>
      </p:sp>
      <p:sp>
        <p:nvSpPr>
          <p:cNvPr id="347" name="Google Shape;347;p42"/>
          <p:cNvSpPr txBox="1">
            <a:spLocks noGrp="1"/>
          </p:cNvSpPr>
          <p:nvPr>
            <p:ph type="subTitle" idx="1"/>
          </p:nvPr>
        </p:nvSpPr>
        <p:spPr>
          <a:xfrm>
            <a:off x="499872" y="1827409"/>
            <a:ext cx="3986784" cy="2871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400"/>
              <a:t> WWF Footprint Calculator: Measures carbon footprint based on lifestyle choices including energy consumption, transportation, diet, and waste.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SG" sz="1400"/>
              <a:t>    Carbon Footprint Ltd: Offers calculators for individuals, households, and businesses, considering factors such as energy use, travel, and waste generation.</a:t>
            </a:r>
          </a:p>
        </p:txBody>
      </p:sp>
      <p:sp>
        <p:nvSpPr>
          <p:cNvPr id="348" name="Google Shape;348;p42"/>
          <p:cNvSpPr txBox="1">
            <a:spLocks noGrp="1"/>
          </p:cNvSpPr>
          <p:nvPr>
            <p:ph type="subTitle" idx="2"/>
          </p:nvPr>
        </p:nvSpPr>
        <p:spPr>
          <a:xfrm>
            <a:off x="4657346" y="1827406"/>
            <a:ext cx="4145278" cy="2708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/>
              <a:t> </a:t>
            </a:r>
            <a:r>
              <a:rPr lang="en-US" sz="1400" err="1"/>
              <a:t>JouleBug</a:t>
            </a:r>
            <a:r>
              <a:rPr lang="en-US" sz="1400"/>
              <a:t>: Gamifies sustainable living, encouraging users to take eco-friendly actions and reduce their carbon footprint through challenges, social sharing, and education.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/>
              <a:t>    </a:t>
            </a:r>
            <a:r>
              <a:rPr lang="en-US" sz="1400" err="1"/>
              <a:t>Oroeco</a:t>
            </a:r>
            <a:r>
              <a:rPr lang="en-US" sz="1400"/>
              <a:t>: Tracks carbon footprints based on users' spending habits, connecting to financial accounts to estimate emissions associated with consumption.</a:t>
            </a:r>
          </a:p>
        </p:txBody>
      </p:sp>
      <p:sp>
        <p:nvSpPr>
          <p:cNvPr id="351" name="Google Shape;351;p42"/>
          <p:cNvSpPr txBox="1">
            <a:spLocks noGrp="1"/>
          </p:cNvSpPr>
          <p:nvPr>
            <p:ph type="subTitle" idx="5"/>
          </p:nvPr>
        </p:nvSpPr>
        <p:spPr>
          <a:xfrm>
            <a:off x="390145" y="1446654"/>
            <a:ext cx="3720906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Carbon Footprint Calculators:</a:t>
            </a:r>
            <a:endParaRPr/>
          </a:p>
        </p:txBody>
      </p:sp>
      <p:sp>
        <p:nvSpPr>
          <p:cNvPr id="352" name="Google Shape;352;p42"/>
          <p:cNvSpPr txBox="1">
            <a:spLocks noGrp="1"/>
          </p:cNvSpPr>
          <p:nvPr>
            <p:ph type="subTitle" idx="7"/>
          </p:nvPr>
        </p:nvSpPr>
        <p:spPr>
          <a:xfrm>
            <a:off x="5032950" y="1446650"/>
            <a:ext cx="3221034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Sustainable Lifestyle Apps: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Research into existing solutions</a:t>
            </a:r>
            <a:endParaRPr/>
          </a:p>
        </p:txBody>
      </p:sp>
      <p:sp>
        <p:nvSpPr>
          <p:cNvPr id="347" name="Google Shape;347;p42"/>
          <p:cNvSpPr txBox="1">
            <a:spLocks noGrp="1"/>
          </p:cNvSpPr>
          <p:nvPr>
            <p:ph type="subTitle" idx="1"/>
          </p:nvPr>
        </p:nvSpPr>
        <p:spPr>
          <a:xfrm>
            <a:off x="499872" y="1827410"/>
            <a:ext cx="3986784" cy="14923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/>
              <a:t>Singapore Green Plan 2030</a:t>
            </a:r>
            <a:r>
              <a:rPr lang="en-US" sz="1400"/>
              <a:t>: </a:t>
            </a:r>
            <a:r>
              <a:rPr lang="en-US"/>
              <a:t>Government-led initiative with strategies and programs to achieve sustainability goals in Singapore, including tools for carbon footprint reduction, energy efficiency, and cleaner transportation</a:t>
            </a:r>
            <a:r>
              <a:rPr lang="en-US" sz="1400"/>
              <a:t>.</a:t>
            </a:r>
          </a:p>
        </p:txBody>
      </p:sp>
      <p:sp>
        <p:nvSpPr>
          <p:cNvPr id="348" name="Google Shape;348;p42"/>
          <p:cNvSpPr txBox="1">
            <a:spLocks noGrp="1"/>
          </p:cNvSpPr>
          <p:nvPr>
            <p:ph type="subTitle" idx="2"/>
          </p:nvPr>
        </p:nvSpPr>
        <p:spPr>
          <a:xfrm>
            <a:off x="4657346" y="1827406"/>
            <a:ext cx="4145278" cy="270801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/>
              <a:t>Carbon Footprint Management Systems</a:t>
            </a:r>
            <a:r>
              <a:rPr lang="en-US" sz="1400"/>
              <a:t>: </a:t>
            </a:r>
            <a:r>
              <a:rPr lang="en-US"/>
              <a:t>Used by businesses and organizations to measure and track emissions, providing tools for data collection, analysis, and reporting to support sustainability efforts.</a:t>
            </a:r>
            <a:endParaRPr lang="en-US" sz="1400"/>
          </a:p>
        </p:txBody>
      </p:sp>
      <p:sp>
        <p:nvSpPr>
          <p:cNvPr id="351" name="Google Shape;351;p42"/>
          <p:cNvSpPr txBox="1">
            <a:spLocks noGrp="1"/>
          </p:cNvSpPr>
          <p:nvPr>
            <p:ph type="subTitle" idx="5"/>
          </p:nvPr>
        </p:nvSpPr>
        <p:spPr>
          <a:xfrm>
            <a:off x="390145" y="1446654"/>
            <a:ext cx="3720906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Country-Specific Tools</a:t>
            </a:r>
            <a:endParaRPr/>
          </a:p>
        </p:txBody>
      </p:sp>
      <p:sp>
        <p:nvSpPr>
          <p:cNvPr id="352" name="Google Shape;352;p42"/>
          <p:cNvSpPr txBox="1">
            <a:spLocks noGrp="1"/>
          </p:cNvSpPr>
          <p:nvPr>
            <p:ph type="subTitle" idx="7"/>
          </p:nvPr>
        </p:nvSpPr>
        <p:spPr>
          <a:xfrm>
            <a:off x="4657344" y="1446650"/>
            <a:ext cx="4255008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Corporate Sustainability Platforms:</a:t>
            </a:r>
            <a:endParaRPr/>
          </a:p>
        </p:txBody>
      </p:sp>
      <p:sp>
        <p:nvSpPr>
          <p:cNvPr id="4" name="Google Shape;351;p42">
            <a:extLst>
              <a:ext uri="{FF2B5EF4-FFF2-40B4-BE49-F238E27FC236}">
                <a16:creationId xmlns:a16="http://schemas.microsoft.com/office/drawing/2014/main" id="{715C6B6A-C2EC-C9B1-D996-39C4F82CDDF5}"/>
              </a:ext>
            </a:extLst>
          </p:cNvPr>
          <p:cNvSpPr txBox="1">
            <a:spLocks/>
          </p:cNvSpPr>
          <p:nvPr/>
        </p:nvSpPr>
        <p:spPr>
          <a:xfrm>
            <a:off x="1525874" y="3460890"/>
            <a:ext cx="5921561" cy="377100"/>
          </a:xfrm>
          <a:prstGeom prst="rect">
            <a:avLst/>
          </a:prstGeom>
          <a:noFill/>
          <a:ln>
            <a:noFill/>
          </a:ln>
          <a:effectLst>
            <a:outerShdw blurRad="185738" dist="19050" dir="5400000" algn="b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200" b="1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rmorant Garamond"/>
              <a:buNone/>
              <a:defRPr sz="2400" b="0" i="0" u="none" strike="noStrike" cap="none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pPr marL="0" indent="0"/>
            <a:r>
              <a:rPr lang="en-US"/>
              <a:t>SP Group's Carbon Footprint Tracking Website:</a:t>
            </a:r>
            <a:endParaRPr lang="en-SG"/>
          </a:p>
        </p:txBody>
      </p:sp>
      <p:sp>
        <p:nvSpPr>
          <p:cNvPr id="5" name="Google Shape;347;p42">
            <a:extLst>
              <a:ext uri="{FF2B5EF4-FFF2-40B4-BE49-F238E27FC236}">
                <a16:creationId xmlns:a16="http://schemas.microsoft.com/office/drawing/2014/main" id="{4E9DB6DB-0E71-751B-5B6A-39705C4F06D2}"/>
              </a:ext>
            </a:extLst>
          </p:cNvPr>
          <p:cNvSpPr txBox="1">
            <a:spLocks/>
          </p:cNvSpPr>
          <p:nvPr/>
        </p:nvSpPr>
        <p:spPr>
          <a:xfrm>
            <a:off x="519491" y="3837990"/>
            <a:ext cx="7934325" cy="926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None/>
              <a:defRPr sz="12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/>
              <a:t>SP Group, Singapore's leading energy utilities company, offers a website to track personal carbon footprints. Visit their website for personalized carbon footprint information and insights. (Add the URL of SP Group's website here)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793747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"/>
          <p:cNvSpPr txBox="1">
            <a:spLocks noGrp="1"/>
          </p:cNvSpPr>
          <p:nvPr>
            <p:ph type="title"/>
          </p:nvPr>
        </p:nvSpPr>
        <p:spPr>
          <a:xfrm>
            <a:off x="1977450" y="1697738"/>
            <a:ext cx="5189100" cy="105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Solution</a:t>
            </a:r>
            <a:endParaRPr/>
          </a:p>
        </p:txBody>
      </p:sp>
      <p:sp>
        <p:nvSpPr>
          <p:cNvPr id="376" name="Google Shape;376;p44"/>
          <p:cNvSpPr txBox="1">
            <a:spLocks noGrp="1"/>
          </p:cNvSpPr>
          <p:nvPr>
            <p:ph type="subTitle" idx="1"/>
          </p:nvPr>
        </p:nvSpPr>
        <p:spPr>
          <a:xfrm>
            <a:off x="857663" y="3021587"/>
            <a:ext cx="7303749" cy="14836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Develop a specialized app for residents in Singapore to calculate and track their carbon footprints accurately.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Customize the app to account for Singapore's unique lifestyle and environmental considerations, including apartment living, public transportation usage, and minimal heater usage.</a:t>
            </a:r>
            <a:endParaRPr/>
          </a:p>
        </p:txBody>
      </p:sp>
      <p:grpSp>
        <p:nvGrpSpPr>
          <p:cNvPr id="377" name="Google Shape;377;p44"/>
          <p:cNvGrpSpPr/>
          <p:nvPr/>
        </p:nvGrpSpPr>
        <p:grpSpPr>
          <a:xfrm rot="10800000" flipH="1">
            <a:off x="8279088" y="4206800"/>
            <a:ext cx="303375" cy="397200"/>
            <a:chOff x="240550" y="457600"/>
            <a:chExt cx="303375" cy="397200"/>
          </a:xfrm>
        </p:grpSpPr>
        <p:grpSp>
          <p:nvGrpSpPr>
            <p:cNvPr id="378" name="Google Shape;378;p44"/>
            <p:cNvGrpSpPr/>
            <p:nvPr/>
          </p:nvGrpSpPr>
          <p:grpSpPr>
            <a:xfrm>
              <a:off x="240550" y="539500"/>
              <a:ext cx="237625" cy="315300"/>
              <a:chOff x="409425" y="404150"/>
              <a:chExt cx="237625" cy="315300"/>
            </a:xfrm>
          </p:grpSpPr>
          <p:sp>
            <p:nvSpPr>
              <p:cNvPr id="379" name="Google Shape;379;p44"/>
              <p:cNvSpPr/>
              <p:nvPr/>
            </p:nvSpPr>
            <p:spPr>
              <a:xfrm>
                <a:off x="409425" y="404150"/>
                <a:ext cx="87000" cy="156300"/>
              </a:xfrm>
              <a:prstGeom prst="diamond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44"/>
              <p:cNvSpPr/>
              <p:nvPr/>
            </p:nvSpPr>
            <p:spPr>
              <a:xfrm>
                <a:off x="588550" y="614150"/>
                <a:ext cx="58500" cy="105300"/>
              </a:xfrm>
              <a:prstGeom prst="diamond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81" name="Google Shape;381;p44"/>
            <p:cNvSpPr/>
            <p:nvPr/>
          </p:nvSpPr>
          <p:spPr>
            <a:xfrm>
              <a:off x="445225" y="457600"/>
              <a:ext cx="98700" cy="98700"/>
            </a:xfrm>
            <a:prstGeom prst="plaqu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44"/>
          <p:cNvGrpSpPr/>
          <p:nvPr/>
        </p:nvGrpSpPr>
        <p:grpSpPr>
          <a:xfrm>
            <a:off x="561538" y="539500"/>
            <a:ext cx="303375" cy="397200"/>
            <a:chOff x="240550" y="457600"/>
            <a:chExt cx="303375" cy="397200"/>
          </a:xfrm>
        </p:grpSpPr>
        <p:sp>
          <p:nvSpPr>
            <p:cNvPr id="383" name="Google Shape;383;p44"/>
            <p:cNvSpPr/>
            <p:nvPr/>
          </p:nvSpPr>
          <p:spPr>
            <a:xfrm>
              <a:off x="445225" y="457600"/>
              <a:ext cx="98700" cy="98700"/>
            </a:xfrm>
            <a:prstGeom prst="plaqu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4" name="Google Shape;384;p44"/>
            <p:cNvGrpSpPr/>
            <p:nvPr/>
          </p:nvGrpSpPr>
          <p:grpSpPr>
            <a:xfrm>
              <a:off x="240550" y="539500"/>
              <a:ext cx="237625" cy="315300"/>
              <a:chOff x="409425" y="404150"/>
              <a:chExt cx="237625" cy="315300"/>
            </a:xfrm>
          </p:grpSpPr>
          <p:sp>
            <p:nvSpPr>
              <p:cNvPr id="385" name="Google Shape;385;p44"/>
              <p:cNvSpPr/>
              <p:nvPr/>
            </p:nvSpPr>
            <p:spPr>
              <a:xfrm>
                <a:off x="588550" y="614150"/>
                <a:ext cx="58500" cy="105300"/>
              </a:xfrm>
              <a:prstGeom prst="diamond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44"/>
              <p:cNvSpPr/>
              <p:nvPr/>
            </p:nvSpPr>
            <p:spPr>
              <a:xfrm>
                <a:off x="409425" y="404150"/>
                <a:ext cx="87000" cy="156300"/>
              </a:xfrm>
              <a:prstGeom prst="diamond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387" name="Google Shape;387;p44"/>
          <p:cNvCxnSpPr/>
          <p:nvPr/>
        </p:nvCxnSpPr>
        <p:spPr>
          <a:xfrm>
            <a:off x="2389200" y="2884025"/>
            <a:ext cx="43656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diamond" w="med" len="med"/>
            <a:tailEnd type="diamond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3"/>
          <p:cNvSpPr txBox="1">
            <a:spLocks noGrp="1"/>
          </p:cNvSpPr>
          <p:nvPr>
            <p:ph type="title"/>
          </p:nvPr>
        </p:nvSpPr>
        <p:spPr>
          <a:xfrm>
            <a:off x="723550" y="445025"/>
            <a:ext cx="7704000" cy="7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What is </a:t>
            </a:r>
            <a:r>
              <a:rPr lang="en-SG" err="1"/>
              <a:t>CarbonAware</a:t>
            </a:r>
            <a:r>
              <a:rPr lang="en-SG"/>
              <a:t> about?</a:t>
            </a:r>
            <a:endParaRPr/>
          </a:p>
        </p:txBody>
      </p:sp>
      <p:sp>
        <p:nvSpPr>
          <p:cNvPr id="360" name="Google Shape;360;p43"/>
          <p:cNvSpPr txBox="1">
            <a:spLocks noGrp="1"/>
          </p:cNvSpPr>
          <p:nvPr>
            <p:ph type="subTitle" idx="2"/>
          </p:nvPr>
        </p:nvSpPr>
        <p:spPr>
          <a:xfrm>
            <a:off x="396182" y="1652550"/>
            <a:ext cx="8662474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Enable users to input data related to their daily activities, including transportation choices, meal preferences, and household items.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Incorporate relevant data points such as energy consumption, waste generation, and travel habits to provide comprehensive carbon footprint calculations.</a:t>
            </a:r>
            <a:endParaRPr/>
          </a:p>
        </p:txBody>
      </p:sp>
      <p:sp>
        <p:nvSpPr>
          <p:cNvPr id="361" name="Google Shape;361;p43"/>
          <p:cNvSpPr txBox="1">
            <a:spLocks noGrp="1"/>
          </p:cNvSpPr>
          <p:nvPr>
            <p:ph type="subTitle" idx="3"/>
          </p:nvPr>
        </p:nvSpPr>
        <p:spPr>
          <a:xfrm>
            <a:off x="440120" y="4168825"/>
            <a:ext cx="8191815" cy="727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Enable users to track their carbon footprints over time, allowing them to monitor progress</a:t>
            </a:r>
          </a:p>
        </p:txBody>
      </p:sp>
      <p:sp>
        <p:nvSpPr>
          <p:cNvPr id="362" name="Google Shape;362;p43"/>
          <p:cNvSpPr txBox="1">
            <a:spLocks noGrp="1"/>
          </p:cNvSpPr>
          <p:nvPr>
            <p:ph type="subTitle" idx="4"/>
          </p:nvPr>
        </p:nvSpPr>
        <p:spPr>
          <a:xfrm>
            <a:off x="396182" y="3015052"/>
            <a:ext cx="8369866" cy="105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Offer personalized recommendations for reducing carbon footprints based on users' specific data and patterns.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Provide relevant statistics and insights to empower users with knowledge and encourage sustainable lifestyle changes.</a:t>
            </a:r>
            <a:endParaRPr/>
          </a:p>
        </p:txBody>
      </p:sp>
      <p:sp>
        <p:nvSpPr>
          <p:cNvPr id="364" name="Google Shape;364;p43"/>
          <p:cNvSpPr txBox="1">
            <a:spLocks noGrp="1"/>
          </p:cNvSpPr>
          <p:nvPr>
            <p:ph type="subTitle" idx="8"/>
          </p:nvPr>
        </p:nvSpPr>
        <p:spPr>
          <a:xfrm>
            <a:off x="396182" y="1258973"/>
            <a:ext cx="351745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Comprehensive Data Input:</a:t>
            </a:r>
            <a:endParaRPr/>
          </a:p>
        </p:txBody>
      </p:sp>
      <p:sp>
        <p:nvSpPr>
          <p:cNvPr id="368" name="Google Shape;368;p43"/>
          <p:cNvSpPr txBox="1">
            <a:spLocks noGrp="1"/>
          </p:cNvSpPr>
          <p:nvPr>
            <p:ph type="subTitle" idx="13"/>
          </p:nvPr>
        </p:nvSpPr>
        <p:spPr>
          <a:xfrm>
            <a:off x="403094" y="3837242"/>
            <a:ext cx="24693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Tracking </a:t>
            </a:r>
            <a:endParaRPr/>
          </a:p>
        </p:txBody>
      </p:sp>
      <p:sp>
        <p:nvSpPr>
          <p:cNvPr id="369" name="Google Shape;369;p43"/>
          <p:cNvSpPr txBox="1">
            <a:spLocks noGrp="1"/>
          </p:cNvSpPr>
          <p:nvPr>
            <p:ph type="subTitle" idx="14"/>
          </p:nvPr>
        </p:nvSpPr>
        <p:spPr>
          <a:xfrm>
            <a:off x="399259" y="2566540"/>
            <a:ext cx="7028746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Personalized Recommendations and Statistics: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merald Green Palette Portfolio by Slidesgo ">
  <a:themeElements>
    <a:clrScheme name="Simple Light">
      <a:dk1>
        <a:srgbClr val="FFFFFF"/>
      </a:dk1>
      <a:lt1>
        <a:srgbClr val="024D2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CD9EB33756A9F4AAA18FCC436702AA5" ma:contentTypeVersion="12" ma:contentTypeDescription="Create a new document." ma:contentTypeScope="" ma:versionID="b6b5bc265d0222b813c63964c428bca7">
  <xsd:schema xmlns:xsd="http://www.w3.org/2001/XMLSchema" xmlns:xs="http://www.w3.org/2001/XMLSchema" xmlns:p="http://schemas.microsoft.com/office/2006/metadata/properties" xmlns:ns3="481ed70a-6f9b-43ad-9ed1-dc911ad154db" xmlns:ns4="58b9d768-7e54-475c-8094-0a892ab6037e" targetNamespace="http://schemas.microsoft.com/office/2006/metadata/properties" ma:root="true" ma:fieldsID="ffa248a708664cb6d2442a0ceb92d57c" ns3:_="" ns4:_="">
    <xsd:import namespace="481ed70a-6f9b-43ad-9ed1-dc911ad154db"/>
    <xsd:import namespace="58b9d768-7e54-475c-8094-0a892ab6037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1ed70a-6f9b-43ad-9ed1-dc911ad154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_activity" ma:index="19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8b9d768-7e54-475c-8094-0a892ab6037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81ed70a-6f9b-43ad-9ed1-dc911ad154db" xsi:nil="true"/>
  </documentManagement>
</p:properties>
</file>

<file path=customXml/itemProps1.xml><?xml version="1.0" encoding="utf-8"?>
<ds:datastoreItem xmlns:ds="http://schemas.openxmlformats.org/officeDocument/2006/customXml" ds:itemID="{286D46F5-6EFC-4B16-B12A-C10EA0127D7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E4D197-C2FF-4736-B836-557C96F9F22E}">
  <ds:schemaRefs>
    <ds:schemaRef ds:uri="481ed70a-6f9b-43ad-9ed1-dc911ad154db"/>
    <ds:schemaRef ds:uri="58b9d768-7e54-475c-8094-0a892ab6037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14F0002-172A-430F-BC19-151F58EB111F}">
  <ds:schemaRefs>
    <ds:schemaRef ds:uri="481ed70a-6f9b-43ad-9ed1-dc911ad154db"/>
    <ds:schemaRef ds:uri="58b9d768-7e54-475c-8094-0a892ab6037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22</Slides>
  <Notes>16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Emerald Green Palette Portfolio by Slidesgo </vt:lpstr>
      <vt:lpstr>CarbonAware</vt:lpstr>
      <vt:lpstr>Table of contents</vt:lpstr>
      <vt:lpstr>Conceive</vt:lpstr>
      <vt:lpstr>Problem Statement</vt:lpstr>
      <vt:lpstr>Background Information</vt:lpstr>
      <vt:lpstr>Research into existing solutions</vt:lpstr>
      <vt:lpstr>Research into existing solutions</vt:lpstr>
      <vt:lpstr>Solution</vt:lpstr>
      <vt:lpstr>What is CarbonAware about?</vt:lpstr>
      <vt:lpstr>Pros and Cons of proposed solution</vt:lpstr>
      <vt:lpstr>Application Specification</vt:lpstr>
      <vt:lpstr>Design</vt:lpstr>
      <vt:lpstr>Overall GUI flow</vt:lpstr>
      <vt:lpstr>Notes</vt:lpstr>
      <vt:lpstr>Overall GUI flow</vt:lpstr>
      <vt:lpstr>Notes</vt:lpstr>
      <vt:lpstr>Overall GUI flow</vt:lpstr>
      <vt:lpstr>Notes</vt:lpstr>
      <vt:lpstr>Contribution</vt:lpstr>
      <vt:lpstr>Features used:</vt:lpstr>
      <vt:lpstr>Thanks!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Emerald Green Palette Portfolio </dc:title>
  <cp:revision>2</cp:revision>
  <dcterms:modified xsi:type="dcterms:W3CDTF">2023-06-23T05:11:27Z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0x0101004CD9EB33756A9F4AAA18FCC436702AA5</vt:lpwstr>
  </property>
</Properties>
</file>